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59" r:id="rId3"/>
    <p:sldId id="262" r:id="rId4"/>
    <p:sldId id="258" r:id="rId5"/>
    <p:sldId id="257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Bentley" initials="MB" lastIdx="1" clrIdx="0">
    <p:extLst>
      <p:ext uri="{19B8F6BF-5375-455C-9EA6-DF929625EA0E}">
        <p15:presenceInfo xmlns:p15="http://schemas.microsoft.com/office/powerpoint/2012/main" userId="S::Mark.Bentley@lgfl.net::ac495187-8a67-4397-ae52-8f86028720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059" autoAdjust="0"/>
  </p:normalViewPr>
  <p:slideViewPr>
    <p:cSldViewPr snapToGrid="0">
      <p:cViewPr varScale="1">
        <p:scale>
          <a:sx n="68" d="100"/>
          <a:sy n="68" d="100"/>
        </p:scale>
        <p:origin x="141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F0BE-1D85-4A92-BD70-FFFB5309802F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E1FB-CB7C-4277-9887-5600442A3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assembly.lgfl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5513048/rice-photo-prank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bbc.co.uk/newsbeat/article/35788179/why-this-giant-rat-photo-may-not-be-quite-what-it-seems" TargetMode="External"/><Relationship Id="rId4" Type="http://schemas.openxmlformats.org/officeDocument/2006/relationships/hyperlink" Target="https://fullfact.org/online/turtle-pastic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kenews.lgfl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enews.lgfl.ne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- See the notes for each slide with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- Download these slides or watch the video at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https://electionassembly.lgfl.net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– the turtle images is the only one - see next slide for more details.</a:t>
            </a:r>
          </a:p>
          <a:p>
            <a:r>
              <a:rPr lang="en-GB" dirty="0"/>
              <a:t>Show these links once students have decided:</a:t>
            </a:r>
          </a:p>
          <a:p>
            <a:r>
              <a:rPr lang="en-GB" dirty="0"/>
              <a:t>Rice - </a:t>
            </a:r>
            <a:r>
              <a:rPr lang="en-GB" dirty="0">
                <a:hlinkClick r:id="rId3"/>
              </a:rPr>
              <a:t>https://time.com/5513048/rice-photo-prank/</a:t>
            </a:r>
            <a:endParaRPr lang="en-GB" dirty="0"/>
          </a:p>
          <a:p>
            <a:r>
              <a:rPr lang="en-GB" dirty="0"/>
              <a:t>Turtle - </a:t>
            </a:r>
            <a:r>
              <a:rPr lang="en-GB" dirty="0">
                <a:hlinkClick r:id="rId4"/>
              </a:rPr>
              <a:t>https://fullfact.org/online/turtle-pastic/</a:t>
            </a:r>
            <a:endParaRPr lang="en-GB" dirty="0"/>
          </a:p>
          <a:p>
            <a:r>
              <a:rPr lang="en-GB" dirty="0"/>
              <a:t>Rat - </a:t>
            </a:r>
            <a:r>
              <a:rPr lang="en-GB" dirty="0">
                <a:hlinkClick r:id="rId5"/>
              </a:rPr>
              <a:t>http://www.bbc.co.uk/newsbeat/article/35788179/why-this-giant-rat-photo-may-not-be-quite-what-it-seems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5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5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kind of discussion can be expanded for a future lesson by using the ‘Trust Me’ critical thinking resource from LGfL/Childnet – see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fakenews.lgfl.net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2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reputable news sites plus fullfact.org (there are other fact checkers listed at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fakenews.lgfl.net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Consider if pupils’ idea of what political approaches are fair in their view impact on their decisions. This may make a good further discussion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BE1FB-CB7C-4277-9887-5600442A32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en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072331" y="4773149"/>
            <a:ext cx="2688299" cy="1824203"/>
          </a:xfrm>
          <a:prstGeom prst="rect">
            <a:avLst/>
          </a:prstGeom>
          <a:solidFill>
            <a:srgbClr val="00A2A2"/>
          </a:solidFill>
          <a:ln>
            <a:solidFill>
              <a:srgbClr val="00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" name="Picture 2" descr="C:\Users\pvga\Desktop\3371-Full-Fact-Logo.f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32" y="2098992"/>
            <a:ext cx="3967768" cy="26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:\Communications\Talks and presentations\Powerpoint follow email blo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5141341"/>
            <a:ext cx="1766709" cy="14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4A882F-7DE4-4DED-B35B-1F02615C2A8E}"/>
              </a:ext>
            </a:extLst>
          </p:cNvPr>
          <p:cNvSpPr txBox="1">
            <a:spLocks/>
          </p:cNvSpPr>
          <p:nvPr userDrawn="1"/>
        </p:nvSpPr>
        <p:spPr>
          <a:xfrm>
            <a:off x="429904" y="558470"/>
            <a:ext cx="11358309" cy="132492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FS Me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GB" sz="6400" dirty="0">
                <a:solidFill>
                  <a:schemeClr val="bg1"/>
                </a:solidFill>
              </a:rPr>
              <a:t>General Election Live – </a:t>
            </a:r>
            <a:r>
              <a:rPr lang="en-GB" sz="6400" dirty="0">
                <a:solidFill>
                  <a:schemeClr val="accent3"/>
                </a:solidFill>
              </a:rPr>
              <a:t>Activity Pack</a:t>
            </a:r>
            <a:endParaRPr lang="en-GB" sz="6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static.lgfl.net/LgflNet/images/digisafe/ff.jpg">
            <a:extLst>
              <a:ext uri="{FF2B5EF4-FFF2-40B4-BE49-F238E27FC236}">
                <a16:creationId xmlns:a16="http://schemas.microsoft.com/office/drawing/2014/main" id="{BE281BC2-58EC-4D2C-A4BD-47687FDB1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46" y="1927286"/>
            <a:ext cx="5246550" cy="349770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8B0A31-1266-4FDE-97A5-50C798E53C73}"/>
              </a:ext>
            </a:extLst>
          </p:cNvPr>
          <p:cNvSpPr txBox="1"/>
          <p:nvPr userDrawn="1"/>
        </p:nvSpPr>
        <p:spPr>
          <a:xfrm>
            <a:off x="163774" y="5228160"/>
            <a:ext cx="2422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saferesources.lgfl.net</a:t>
            </a:r>
          </a:p>
          <a:p>
            <a:endParaRPr lang="en-GB" sz="600" i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@LGfLDigiSafe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BD51A8-4166-4CE2-A370-761B7F71B7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957710"/>
            <a:ext cx="3466530" cy="7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0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752D129-932C-4F53-AEAC-1C646B839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16403-EF3C-4A11-87D2-C7D9B486E980}"/>
              </a:ext>
            </a:extLst>
          </p:cNvPr>
          <p:cNvSpPr txBox="1"/>
          <p:nvPr userDrawn="1"/>
        </p:nvSpPr>
        <p:spPr>
          <a:xfrm>
            <a:off x="4655543" y="6470851"/>
            <a:ext cx="28809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S Me" panose="02000506040000020004" pitchFamily="50" charset="0"/>
              </a:rPr>
              <a:t>electionassembly.lgfl.net</a:t>
            </a:r>
          </a:p>
        </p:txBody>
      </p:sp>
    </p:spTree>
    <p:extLst>
      <p:ext uri="{BB962C8B-B14F-4D97-AF65-F5344CB8AC3E}">
        <p14:creationId xmlns:p14="http://schemas.microsoft.com/office/powerpoint/2010/main" val="109730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2" descr="C:\Users\pvga\Desktop\3371-Full-Fact-Logo.fw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5136253"/>
            <a:ext cx="1653925" cy="11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FS Me" pitchFamily="50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FS Me" pitchFamily="50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S Me" pitchFamily="50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FS Me" pitchFamily="50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FS Me" pitchFamily="50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S Me" pitchFamily="50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newsbeat/article/35788179/why-this-giant-rat-photo-may-not-be-quite-what-it-seem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fullfact.org/online/not-so-big-r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.com/5513048/rice-photo-prank/" TargetMode="External"/><Relationship Id="rId5" Type="http://schemas.openxmlformats.org/officeDocument/2006/relationships/hyperlink" Target="https://fullfact.org/online/turtle-pastic/" TargetMode="External"/><Relationship Id="rId4" Type="http://schemas.openxmlformats.org/officeDocument/2006/relationships/hyperlink" Target="https://fullfact.org/toolk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ectionassembly.lgfl.net/" TargetMode="External"/><Relationship Id="rId4" Type="http://schemas.openxmlformats.org/officeDocument/2006/relationships/hyperlink" Target="https://fakenews.lgfl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2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408" y="498348"/>
            <a:ext cx="3262757" cy="750189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3"/>
                </a:solidFill>
              </a:rPr>
              <a:t>Activity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12" t="3614" r="2591" b="4733"/>
          <a:stretch/>
        </p:blipFill>
        <p:spPr>
          <a:xfrm>
            <a:off x="692330" y="2532221"/>
            <a:ext cx="2782389" cy="278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441" y="2607877"/>
            <a:ext cx="3652662" cy="2006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1541"/>
          <a:stretch/>
        </p:blipFill>
        <p:spPr>
          <a:xfrm>
            <a:off x="7961029" y="2369137"/>
            <a:ext cx="2675676" cy="3007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330" y="5692676"/>
            <a:ext cx="88065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S Me" panose="02000506040000020004" pitchFamily="50" charset="0"/>
              </a:rPr>
              <a:t>Only one of these images shows what it claims to. Which one?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674" y="2010157"/>
            <a:ext cx="3269681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‘Check out this awesome rice wave!’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3033" y="4729836"/>
            <a:ext cx="3269681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‘This turtle grew like this when it got wrapped in ocean plastic!’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1029" y="1856268"/>
            <a:ext cx="3808605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‘This man found this 12kg rat in London!!!’</a:t>
            </a:r>
          </a:p>
        </p:txBody>
      </p:sp>
    </p:spTree>
    <p:extLst>
      <p:ext uri="{BB962C8B-B14F-4D97-AF65-F5344CB8AC3E}">
        <p14:creationId xmlns:p14="http://schemas.microsoft.com/office/powerpoint/2010/main" val="327887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053D072-A1F7-45C1-8110-A48B8A91F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9FBAE-DD9C-4459-B52E-1C5142AA1C36}"/>
              </a:ext>
            </a:extLst>
          </p:cNvPr>
          <p:cNvSpPr/>
          <p:nvPr/>
        </p:nvSpPr>
        <p:spPr>
          <a:xfrm>
            <a:off x="675564" y="505997"/>
            <a:ext cx="7786048" cy="607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FS Me Heavy"/>
                <a:ea typeface="Calibri" panose="020F0502020204030204" pitchFamily="34" charset="0"/>
                <a:cs typeface="Arial" panose="020B0604020202020204" pitchFamily="34" charset="0"/>
              </a:rPr>
              <a:t>General Election Live: Teacher’s sheet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Full Fact toolkit - </a:t>
            </a:r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https://fullfact.org/toolkit/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Answer to Activity 1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Answer: the image that shows what it claims is the turtle. The picture is a real photo of Mae West, a snapping turtle in California whose body adapted and grew around a plastic milk ring.</a:t>
            </a:r>
          </a:p>
          <a:p>
            <a:r>
              <a:rPr lang="en-GB" sz="1400" dirty="0">
                <a:hlinkClick r:id="rId5"/>
              </a:rPr>
              <a:t>https://fullfact.org/online/turtle-pastic/</a:t>
            </a:r>
            <a:endParaRPr lang="en-GB" sz="1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The 'fried rice meme' that appears to show a man making an incredible rice wave in his pan is fake. The rice wave is actually a sculpture that is sold in a fake food shop in Tokyo.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400" dirty="0">
                <a:hlinkClick r:id="rId6"/>
              </a:rPr>
              <a:t>https://time.com/5513048/rice-photo-prank/</a:t>
            </a:r>
            <a:endParaRPr lang="en-GB" sz="1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The rat image is from a Facebook page which specialises in optical illusions. It is a real rat, but it has been held closely to the camera to make it look bigger—and it almost certainly weighs less than 3kg.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400" dirty="0">
                <a:hlinkClick r:id="rId7"/>
              </a:rPr>
              <a:t>https://fullfact.org/online/not-so-big-rat/</a:t>
            </a:r>
            <a:endParaRPr lang="en-GB" sz="1400" dirty="0"/>
          </a:p>
          <a:p>
            <a:pPr>
              <a:lnSpc>
                <a:spcPct val="107000"/>
              </a:lnSpc>
            </a:pPr>
            <a:r>
              <a:rPr lang="en-GB" sz="1400" dirty="0">
                <a:hlinkClick r:id="rId8"/>
              </a:rPr>
              <a:t>http://www.bbc.co.uk/newsbeat/article/35788179/why-this-giant-rat-photo-may-not-be-quite-what-it-seems</a:t>
            </a:r>
            <a:endParaRPr lang="en-GB" sz="1400" dirty="0"/>
          </a:p>
          <a:p>
            <a:pPr>
              <a:lnSpc>
                <a:spcPct val="107000"/>
              </a:lnSpc>
            </a:pPr>
            <a:r>
              <a:rPr lang="en-GB" sz="1400" b="1" i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i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Handy tip: a Google reverse search (right click + ‘Google search for image’) will usually trace the spread of the image and help find the source.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i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65AE3-A0C7-4435-9518-859FB9E955BA}"/>
              </a:ext>
            </a:extLst>
          </p:cNvPr>
          <p:cNvSpPr txBox="1"/>
          <p:nvPr/>
        </p:nvSpPr>
        <p:spPr>
          <a:xfrm>
            <a:off x="9751326" y="1712795"/>
            <a:ext cx="1883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This slide is hidden so will not show when you run the </a:t>
            </a:r>
            <a:r>
              <a:rPr lang="en-GB" dirty="0" err="1">
                <a:highlight>
                  <a:srgbClr val="FFFF00"/>
                </a:highlight>
              </a:rPr>
              <a:t>powerpoint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526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743" y="1834720"/>
            <a:ext cx="6712042" cy="39703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3200" dirty="0">
                <a:latin typeface="FS Me" panose="02000506040000020004" pitchFamily="50" charset="0"/>
              </a:rPr>
              <a:t>Discussion – </a:t>
            </a:r>
          </a:p>
          <a:p>
            <a:endParaRPr lang="en-GB" sz="3200" dirty="0">
              <a:latin typeface="FS Me" panose="02000506040000020004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Me" panose="02000506040000020004" pitchFamily="50" charset="0"/>
              </a:rPr>
              <a:t>Have you ever seen or shared something online you think might have been wrong, or misleading?</a:t>
            </a:r>
          </a:p>
          <a:p>
            <a:pPr fontAlgn="base"/>
            <a:endParaRPr lang="en-GB" sz="2400" dirty="0">
              <a:latin typeface="FS Me" panose="02000506040000020004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FS Me" panose="02000506040000020004" pitchFamily="50" charset="0"/>
              </a:rPr>
              <a:t>What do you think might be the consequences of sharing something that isn’t true?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latin typeface="FS Me" panose="02000506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0243" y="2127309"/>
            <a:ext cx="3478069" cy="21439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667" dirty="0">
                <a:solidFill>
                  <a:schemeClr val="bg1"/>
                </a:solidFill>
                <a:latin typeface="FS Me" panose="02000506040000020004" pitchFamily="50" charset="0"/>
              </a:rPr>
              <a:t>TIP</a:t>
            </a:r>
            <a:r>
              <a:rPr lang="en-GB" sz="2133" dirty="0">
                <a:solidFill>
                  <a:schemeClr val="bg1"/>
                </a:solidFill>
                <a:latin typeface="FS Me" panose="02000506040000020004" pitchFamily="50" charset="0"/>
              </a:rPr>
              <a:t>: Think about the different kinds of bad information online. It might relate to a politician, a celebrity or even a health condition?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14408" y="498348"/>
            <a:ext cx="3262757" cy="750189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3"/>
                </a:solidFill>
              </a:rPr>
              <a:t>Activity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4412A-06ED-450A-9590-5BA12369F56C}"/>
              </a:ext>
            </a:extLst>
          </p:cNvPr>
          <p:cNvSpPr txBox="1"/>
          <p:nvPr/>
        </p:nvSpPr>
        <p:spPr>
          <a:xfrm>
            <a:off x="4655543" y="6470851"/>
            <a:ext cx="28809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S Me" panose="02000506040000020004" pitchFamily="50" charset="0"/>
              </a:rPr>
              <a:t>electionassembly.lgfl.net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1E67335-05AD-4BCD-9650-C89042CA9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445" y="2122513"/>
            <a:ext cx="6624736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endParaRPr lang="en-GB" sz="2400" dirty="0">
              <a:solidFill>
                <a:prstClr val="black"/>
              </a:solidFill>
              <a:latin typeface="FS Me" panose="02000506040000020004" pitchFamily="50" charset="0"/>
            </a:endParaRPr>
          </a:p>
          <a:p>
            <a:pPr algn="ctr" defTabSz="1219170"/>
            <a:r>
              <a:rPr lang="en-GB" sz="2400" dirty="0">
                <a:solidFill>
                  <a:prstClr val="black"/>
                </a:solidFill>
                <a:latin typeface="FS Me" panose="02000506040000020004" pitchFamily="50" charset="0"/>
              </a:rPr>
              <a:t>In pairs or small groups, design a meme that warns your friends about the dangers of fake news, and what they should do before they share something online. </a:t>
            </a:r>
          </a:p>
          <a:p>
            <a:pPr algn="ctr" defTabSz="1219170"/>
            <a:endParaRPr lang="en-GB" sz="2400" dirty="0">
              <a:solidFill>
                <a:prstClr val="black"/>
              </a:solidFill>
              <a:latin typeface="FS Me" panose="0200050604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46" y="4790134"/>
            <a:ext cx="6624736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white"/>
                </a:solidFill>
                <a:latin typeface="FS Me" panose="02000506040000020004" pitchFamily="50" charset="0"/>
              </a:rPr>
              <a:t>TIP</a:t>
            </a:r>
            <a:r>
              <a:rPr lang="en-GB" sz="2000" dirty="0">
                <a:solidFill>
                  <a:prstClr val="white"/>
                </a:solidFill>
                <a:latin typeface="FS Me" panose="02000506040000020004" pitchFamily="50" charset="0"/>
              </a:rPr>
              <a:t>: think about the three questions from the assembly: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FS Me" panose="02000506040000020004" pitchFamily="50" charset="0"/>
              </a:rPr>
              <a:t>Where’s it from?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FS Me" panose="02000506040000020004" pitchFamily="50" charset="0"/>
              </a:rPr>
              <a:t>What’s missing?</a:t>
            </a:r>
          </a:p>
          <a:p>
            <a:pPr marL="838190" lvl="1" indent="-380990" defTabSz="121917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FS Me" panose="02000506040000020004" pitchFamily="50" charset="0"/>
              </a:rPr>
              <a:t>How do you feel? </a:t>
            </a:r>
          </a:p>
        </p:txBody>
      </p:sp>
      <p:pic>
        <p:nvPicPr>
          <p:cNvPr id="5122" name="Picture 2" descr="Image result for fake news meme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2154355"/>
            <a:ext cx="2654300" cy="30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408" y="498348"/>
            <a:ext cx="3262757" cy="750189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3"/>
                </a:solidFill>
              </a:rPr>
              <a:t>Activity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32073-EC0C-4DAA-B34B-1C0457A26A40}"/>
              </a:ext>
            </a:extLst>
          </p:cNvPr>
          <p:cNvSpPr txBox="1"/>
          <p:nvPr/>
        </p:nvSpPr>
        <p:spPr>
          <a:xfrm>
            <a:off x="4655543" y="6470851"/>
            <a:ext cx="28809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S Me" panose="02000506040000020004" pitchFamily="50" charset="0"/>
              </a:rPr>
              <a:t>electionassembly.lgfl.net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C029C1A-F4BF-4FB1-B2C7-B3E1D09FC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087" y="1760849"/>
            <a:ext cx="6995094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2400" dirty="0">
                <a:solidFill>
                  <a:prstClr val="black"/>
                </a:solidFill>
                <a:latin typeface="FS Me" panose="02000506040000020004" pitchFamily="50" charset="0"/>
              </a:rPr>
              <a:t>In pairs or small groups, find a story from each political party that other politicians have said is inaccurate.</a:t>
            </a:r>
          </a:p>
          <a:p>
            <a:pPr algn="ctr" defTabSz="1219170"/>
            <a:endParaRPr lang="en-GB" sz="2400" dirty="0">
              <a:solidFill>
                <a:prstClr val="black"/>
              </a:solidFill>
              <a:latin typeface="FS Me" panose="02000506040000020004" pitchFamily="50" charset="0"/>
            </a:endParaRPr>
          </a:p>
          <a:p>
            <a:pPr algn="ctr" defTabSz="1219170"/>
            <a:r>
              <a:rPr lang="en-GB" sz="2400" dirty="0">
                <a:solidFill>
                  <a:prstClr val="black"/>
                </a:solidFill>
                <a:latin typeface="FS Me" panose="02000506040000020004" pitchFamily="50" charset="0"/>
              </a:rPr>
              <a:t>Next swap stories with another group and look for evidence from independent sources to prove or refute the story.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088" y="4657737"/>
            <a:ext cx="6995093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white"/>
                </a:solidFill>
                <a:latin typeface="FS Me" panose="02000506040000020004" pitchFamily="50" charset="0"/>
              </a:rPr>
              <a:t>Think about: 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latin typeface="FS Me" panose="02000506040000020004" pitchFamily="50" charset="0"/>
              </a:rPr>
              <a:t>Does your decision depend on your opinion of other issues relating to the election?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latin typeface="FS Me" panose="02000506040000020004" pitchFamily="50" charset="0"/>
              </a:rPr>
              <a:t>If so, what are they / why do they influence your answer?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latin typeface="FS Me" panose="02000506040000020004" pitchFamily="50" charset="0"/>
              </a:rPr>
              <a:t>If the story is correct why might someone have said it is wrong?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408" y="498348"/>
            <a:ext cx="3262757" cy="750189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3"/>
                </a:solidFill>
              </a:rPr>
              <a:t>Activity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32073-EC0C-4DAA-B34B-1C0457A26A40}"/>
              </a:ext>
            </a:extLst>
          </p:cNvPr>
          <p:cNvSpPr txBox="1"/>
          <p:nvPr/>
        </p:nvSpPr>
        <p:spPr>
          <a:xfrm>
            <a:off x="4655543" y="6470851"/>
            <a:ext cx="28809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FS Me" panose="02000506040000020004" pitchFamily="50" charset="0"/>
              </a:rPr>
              <a:t>electionassembly.lgfl.net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C029C1A-F4BF-4FB1-B2C7-B3E1D09FC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  <p:pic>
        <p:nvPicPr>
          <p:cNvPr id="1026" name="Picture 2" descr="Ron Burgundy Dont Believe You GIF - RonBurgundy DontBelieveYou GIFs">
            <a:extLst>
              <a:ext uri="{FF2B5EF4-FFF2-40B4-BE49-F238E27FC236}">
                <a16:creationId xmlns:a16="http://schemas.microsoft.com/office/drawing/2014/main" id="{B4295034-99D6-43A2-B2ED-741D2A309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21" y="1904146"/>
            <a:ext cx="3432892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2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053D072-A1F7-45C1-8110-A48B8A91F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360208"/>
            <a:ext cx="2011485" cy="411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9FBAE-DD9C-4459-B52E-1C5142AA1C36}"/>
              </a:ext>
            </a:extLst>
          </p:cNvPr>
          <p:cNvSpPr/>
          <p:nvPr/>
        </p:nvSpPr>
        <p:spPr>
          <a:xfrm>
            <a:off x="675564" y="505997"/>
            <a:ext cx="7786048" cy="518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General Election Live: Teacher’s sheet </a:t>
            </a:r>
            <a:endParaRPr lang="en-GB" sz="2000" dirty="0">
              <a:latin typeface="FS Me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FS Me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Further resources: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FS Me" panose="0200050604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Visit </a:t>
            </a:r>
            <a:r>
              <a:rPr lang="en-GB" sz="2000" u="sng" dirty="0">
                <a:latin typeface="FS Me" panose="02000506040000020004"/>
                <a:hlinkClick r:id="rId4"/>
              </a:rPr>
              <a:t>fakenews.lgfl.net</a:t>
            </a:r>
            <a:r>
              <a:rPr lang="en-GB" sz="20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 for a range of resources to help you plan further lessons to support media literacy, including links to </a:t>
            </a:r>
            <a:r>
              <a:rPr lang="en-GB" sz="2000" b="1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Full Fact </a:t>
            </a:r>
            <a:r>
              <a:rPr lang="en-GB" sz="20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and other fact checking sites, the Trust Me critical thinking resource and a variety of fake news lessons and ideas from other selected providers including the BBC, Guardian and more.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FS Me" panose="0200050604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000" dirty="0">
                <a:latin typeface="FS Me" panose="02000506040000020004"/>
                <a:ea typeface="Calibri" panose="020F0502020204030204" pitchFamily="34" charset="0"/>
                <a:cs typeface="Arial" panose="020B0604020202020204" pitchFamily="34" charset="0"/>
              </a:rPr>
              <a:t>Remember to download these slides again or to watch General Election Live again or if you missed it, visit </a:t>
            </a:r>
            <a:r>
              <a:rPr lang="en-GB" sz="2000" u="sng" dirty="0">
                <a:hlinkClick r:id="rId5"/>
              </a:rPr>
              <a:t>electionassembly.lgfl.net</a:t>
            </a:r>
            <a:r>
              <a:rPr lang="en-GB" sz="2000" dirty="0"/>
              <a:t> </a:t>
            </a:r>
          </a:p>
          <a:p>
            <a:pPr lvl="0">
              <a:defRPr/>
            </a:pP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65AE3-A0C7-4435-9518-859FB9E955BA}"/>
              </a:ext>
            </a:extLst>
          </p:cNvPr>
          <p:cNvSpPr txBox="1"/>
          <p:nvPr/>
        </p:nvSpPr>
        <p:spPr>
          <a:xfrm>
            <a:off x="9751326" y="1712795"/>
            <a:ext cx="1883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This slide is hidden so will not show when you run the </a:t>
            </a:r>
            <a:r>
              <a:rPr lang="en-GB" dirty="0" err="1">
                <a:highlight>
                  <a:srgbClr val="FFFF00"/>
                </a:highlight>
              </a:rPr>
              <a:t>powerpoint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21523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idescreen v1">
  <a:themeElements>
    <a:clrScheme name="Full Fact colours">
      <a:dk1>
        <a:sysClr val="windowText" lastClr="000000"/>
      </a:dk1>
      <a:lt1>
        <a:sysClr val="window" lastClr="FFFFFF"/>
      </a:lt1>
      <a:dk2>
        <a:srgbClr val="D8D8D8"/>
      </a:dk2>
      <a:lt2>
        <a:srgbClr val="D8D8D8"/>
      </a:lt2>
      <a:accent1>
        <a:srgbClr val="00A2A2"/>
      </a:accent1>
      <a:accent2>
        <a:srgbClr val="EC6B10"/>
      </a:accent2>
      <a:accent3>
        <a:srgbClr val="E10A60"/>
      </a:accent3>
      <a:accent4>
        <a:srgbClr val="5AA42E"/>
      </a:accent4>
      <a:accent5>
        <a:srgbClr val="77105A"/>
      </a:accent5>
      <a:accent6>
        <a:srgbClr val="595959"/>
      </a:accent6>
      <a:hlink>
        <a:srgbClr val="0000DE"/>
      </a:hlink>
      <a:folHlink>
        <a:srgbClr val="0000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812</Words>
  <Application>Microsoft Office PowerPoint</Application>
  <PresentationFormat>Widescreen</PresentationFormat>
  <Paragraphs>76</Paragraphs>
  <Slides>7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FS Me</vt:lpstr>
      <vt:lpstr>FS Me Heavy</vt:lpstr>
      <vt:lpstr>Powerpoint widescreen v1</vt:lpstr>
      <vt:lpstr>PowerPoint Presentation</vt:lpstr>
      <vt:lpstr>Activity 1</vt:lpstr>
      <vt:lpstr>PowerPoint Presentation</vt:lpstr>
      <vt:lpstr>Activity 2</vt:lpstr>
      <vt:lpstr>Activity 3</vt:lpstr>
      <vt:lpstr>Activity 4</vt:lpstr>
      <vt:lpstr>PowerPoint Presentation</vt:lpstr>
    </vt:vector>
  </TitlesOfParts>
  <Company>Full Fact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Election live - Activities</dc:title>
  <dc:creator>Cassie Staines</dc:creator>
  <cp:lastModifiedBy>Mark Bentley</cp:lastModifiedBy>
  <cp:revision>25</cp:revision>
  <dcterms:created xsi:type="dcterms:W3CDTF">2019-12-05T14:21:46Z</dcterms:created>
  <dcterms:modified xsi:type="dcterms:W3CDTF">2019-12-06T12:44:24Z</dcterms:modified>
</cp:coreProperties>
</file>