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61" r:id="rId4"/>
    <p:sldId id="264" r:id="rId5"/>
    <p:sldId id="266" r:id="rId6"/>
    <p:sldId id="258" r:id="rId7"/>
    <p:sldId id="265" r:id="rId8"/>
    <p:sldId id="259" r:id="rId9"/>
    <p:sldId id="267" r:id="rId10"/>
    <p:sldId id="268" r:id="rId11"/>
    <p:sldId id="262" r:id="rId12"/>
    <p:sldId id="269" r:id="rId13"/>
    <p:sldId id="270" r:id="rId14"/>
    <p:sldId id="271" r:id="rId15"/>
  </p:sldIdLst>
  <p:sldSz cx="8128000" cy="457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3A4060"/>
    <a:srgbClr val="0CD1E0"/>
    <a:srgbClr val="EE613A"/>
    <a:srgbClr val="F5A1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521" autoAdjust="0"/>
  </p:normalViewPr>
  <p:slideViewPr>
    <p:cSldViewPr snapToGrid="0">
      <p:cViewPr>
        <p:scale>
          <a:sx n="90" d="100"/>
          <a:sy n="90" d="100"/>
        </p:scale>
        <p:origin x="528" y="282"/>
      </p:cViewPr>
      <p:guideLst/>
    </p:cSldViewPr>
  </p:slid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A7F85-6AAB-49F2-8BFE-FB62E787E961}" type="datetimeFigureOut">
              <a:rPr lang="en-GB" smtClean="0"/>
              <a:t>16/07/2018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B56E2-8853-482B-BF27-178BC896E282}" type="slidenum">
              <a:rPr lang="en-GB" smtClean="0"/>
              <a:t>‹#›</a:t>
            </a:fld>
            <a:endParaRPr lang="en-GB"/>
          </a:p>
        </p:txBody>
      </p:sp>
    </p:spTree>
    <p:extLst>
      <p:ext uri="{BB962C8B-B14F-4D97-AF65-F5344CB8AC3E}">
        <p14:creationId xmlns:p14="http://schemas.microsoft.com/office/powerpoint/2010/main" val="19035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running a session for staff with these slides:</a:t>
            </a:r>
          </a:p>
          <a:p>
            <a:pPr marL="171450" indent="-171450">
              <a:buFont typeface="Arial" panose="020B0604020202020204" pitchFamily="34" charset="0"/>
              <a:buChar char="•"/>
            </a:pPr>
            <a:r>
              <a:rPr lang="en-GB" dirty="0"/>
              <a:t>Speak to your DSL</a:t>
            </a:r>
          </a:p>
          <a:p>
            <a:pPr marL="171450" indent="-171450">
              <a:buFont typeface="Arial" panose="020B0604020202020204" pitchFamily="34" charset="0"/>
              <a:buChar char="•"/>
            </a:pPr>
            <a:r>
              <a:rPr lang="en-GB" dirty="0"/>
              <a:t>Be sure to first read at least the Video Chat &amp; Livestreaming’ section of the Hopes &amp; Streams report at https://pupilsurvey.lgfl.net</a:t>
            </a:r>
          </a:p>
          <a:p>
            <a:pPr marL="171450" indent="-171450">
              <a:buFont typeface="Arial" panose="020B0604020202020204" pitchFamily="34" charset="0"/>
              <a:buChar char="•"/>
            </a:pPr>
            <a:r>
              <a:rPr lang="en-GB" dirty="0"/>
              <a:t>DO NOT ask pupils about getting undressed on camera to replicate statistics here (or similar questions to elicit disclosures) without talking first to your DSL and ensuring the right frameworks are in place to support potential disclosures. </a:t>
            </a:r>
          </a:p>
          <a:p>
            <a:pPr marL="171450" indent="-171450">
              <a:buFont typeface="Arial" panose="020B0604020202020204" pitchFamily="34" charset="0"/>
              <a:buChar char="•"/>
            </a:pPr>
            <a:r>
              <a:rPr lang="en-GB" dirty="0"/>
              <a:t>Stress the same point to staff.</a:t>
            </a:r>
          </a:p>
          <a:p>
            <a:pPr marL="171450" lvl="0" indent="-171450">
              <a:buFont typeface="Arial" panose="020B0604020202020204" pitchFamily="34" charset="0"/>
              <a:buChar char="•"/>
              <a:defRPr/>
            </a:pPr>
            <a:r>
              <a:rPr lang="en-GB" dirty="0"/>
              <a:t>However, you may wish to find out how many of your pupils have livestreamed (note they might have done it without knowing it is called that so discuss what it means if you ask them)</a:t>
            </a:r>
          </a:p>
          <a:p>
            <a:pPr marL="171450" indent="-171450">
              <a:buFont typeface="Arial" panose="020B0604020202020204" pitchFamily="34" charset="0"/>
              <a:buChar char="•"/>
            </a:pPr>
            <a:r>
              <a:rPr lang="en-GB" dirty="0"/>
              <a:t>If your school took part in the survey, however, you will have been sent returns for your school which you may wish to share with staff.</a:t>
            </a:r>
          </a:p>
          <a:p>
            <a:pPr marL="171450" indent="-171450">
              <a:buFont typeface="Arial" panose="020B0604020202020204" pitchFamily="34" charset="0"/>
              <a:buChar char="•"/>
            </a:pPr>
            <a:r>
              <a:rPr lang="en-GB" dirty="0"/>
              <a:t>Make sure you know what livestreaming is (this might help: https://www.thinkuknow.co.uk/parents/articles/what-is-live-streaming/)</a:t>
            </a:r>
          </a:p>
        </p:txBody>
      </p:sp>
      <p:sp>
        <p:nvSpPr>
          <p:cNvPr id="4" name="Slide Number Placeholder 3"/>
          <p:cNvSpPr>
            <a:spLocks noGrp="1"/>
          </p:cNvSpPr>
          <p:nvPr>
            <p:ph type="sldNum" sz="quarter" idx="10"/>
          </p:nvPr>
        </p:nvSpPr>
        <p:spPr/>
        <p:txBody>
          <a:bodyPr/>
          <a:lstStyle/>
          <a:p>
            <a:fld id="{E30B56E2-8853-482B-BF27-178BC896E282}" type="slidenum">
              <a:rPr lang="en-GB" smtClean="0"/>
              <a:t>2</a:t>
            </a:fld>
            <a:endParaRPr lang="en-GB"/>
          </a:p>
        </p:txBody>
      </p:sp>
    </p:spTree>
    <p:extLst>
      <p:ext uri="{BB962C8B-B14F-4D97-AF65-F5344CB8AC3E}">
        <p14:creationId xmlns:p14="http://schemas.microsoft.com/office/powerpoint/2010/main" val="353054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Q1 – If you need a definition, this might help: https://www.thinkuknow.co.uk/parents/articles/what-is-live-streaming/)</a:t>
            </a:r>
          </a:p>
          <a:p>
            <a:r>
              <a:rPr lang="en-GB" dirty="0"/>
              <a:t>Q2 – See the report page 22 onwards: “</a:t>
            </a:r>
            <a:r>
              <a:rPr lang="en-US" dirty="0"/>
              <a:t>warnings about sexual predators using livestreaming channels to sexually abuse and exploit children, particularly by tricking, enticing or coercing them to get undressed on camera.” This is particularly relevant for the youngest children or those with SEND who may not understand they are being tricked; with older students it will be different forms of coercion</a:t>
            </a:r>
          </a:p>
          <a:p>
            <a:r>
              <a:rPr lang="en-US" dirty="0"/>
              <a:t>Q3/4 – x</a:t>
            </a:r>
          </a:p>
        </p:txBody>
      </p:sp>
      <p:sp>
        <p:nvSpPr>
          <p:cNvPr id="4" name="Slide Number Placeholder 3"/>
          <p:cNvSpPr>
            <a:spLocks noGrp="1"/>
          </p:cNvSpPr>
          <p:nvPr>
            <p:ph type="sldNum" sz="quarter" idx="10"/>
          </p:nvPr>
        </p:nvSpPr>
        <p:spPr/>
        <p:txBody>
          <a:bodyPr/>
          <a:lstStyle/>
          <a:p>
            <a:fld id="{E30B56E2-8853-482B-BF27-178BC896E282}" type="slidenum">
              <a:rPr lang="en-GB" smtClean="0"/>
              <a:t>3</a:t>
            </a:fld>
            <a:endParaRPr lang="en-GB"/>
          </a:p>
        </p:txBody>
      </p:sp>
    </p:spTree>
    <p:extLst>
      <p:ext uri="{BB962C8B-B14F-4D97-AF65-F5344CB8AC3E}">
        <p14:creationId xmlns:p14="http://schemas.microsoft.com/office/powerpoint/2010/main" val="254102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 – x</a:t>
            </a:r>
          </a:p>
          <a:p>
            <a:r>
              <a:rPr lang="en-US" dirty="0"/>
              <a:t>Q5 – This is a bit of a trick question, but alarm bells should ring if you hear ‘no’. Keeping Children Safe in Education page 7 “Staff members working with children are advised to maintain an attitude of ‘it could happen here’”</a:t>
            </a:r>
          </a:p>
          <a:p>
            <a:r>
              <a:rPr lang="en-US" dirty="0"/>
              <a:t>Please point out that this survey was run across the UK with 40,000 pupils, in primaries and secondaries aged 7-16</a:t>
            </a:r>
          </a:p>
          <a:p>
            <a:r>
              <a:rPr lang="en-US" dirty="0"/>
              <a:t>Q6 – Please ask your DSL for the wording to support this answer, which is all about ‘following school safeguarding procedures’</a:t>
            </a:r>
          </a:p>
        </p:txBody>
      </p:sp>
      <p:sp>
        <p:nvSpPr>
          <p:cNvPr id="4" name="Slide Number Placeholder 3"/>
          <p:cNvSpPr>
            <a:spLocks noGrp="1"/>
          </p:cNvSpPr>
          <p:nvPr>
            <p:ph type="sldNum" sz="quarter" idx="10"/>
          </p:nvPr>
        </p:nvSpPr>
        <p:spPr/>
        <p:txBody>
          <a:bodyPr/>
          <a:lstStyle/>
          <a:p>
            <a:fld id="{E30B56E2-8853-482B-BF27-178BC896E282}" type="slidenum">
              <a:rPr lang="en-GB" smtClean="0"/>
              <a:t>4</a:t>
            </a:fld>
            <a:endParaRPr lang="en-GB"/>
          </a:p>
        </p:txBody>
      </p:sp>
    </p:spTree>
    <p:extLst>
      <p:ext uri="{BB962C8B-B14F-4D97-AF65-F5344CB8AC3E}">
        <p14:creationId xmlns:p14="http://schemas.microsoft.com/office/powerpoint/2010/main" val="97517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wish to use these quotes to illustrate the range of subtle and obvious coercion that predators may use</a:t>
            </a:r>
          </a:p>
        </p:txBody>
      </p:sp>
      <p:sp>
        <p:nvSpPr>
          <p:cNvPr id="4" name="Slide Number Placeholder 3"/>
          <p:cNvSpPr>
            <a:spLocks noGrp="1"/>
          </p:cNvSpPr>
          <p:nvPr>
            <p:ph type="sldNum" sz="quarter" idx="10"/>
          </p:nvPr>
        </p:nvSpPr>
        <p:spPr/>
        <p:txBody>
          <a:bodyPr/>
          <a:lstStyle/>
          <a:p>
            <a:fld id="{E30B56E2-8853-482B-BF27-178BC896E282}" type="slidenum">
              <a:rPr lang="en-GB" smtClean="0"/>
              <a:t>5</a:t>
            </a:fld>
            <a:endParaRPr lang="en-GB"/>
          </a:p>
        </p:txBody>
      </p:sp>
    </p:spTree>
    <p:extLst>
      <p:ext uri="{BB962C8B-B14F-4D97-AF65-F5344CB8AC3E}">
        <p14:creationId xmlns:p14="http://schemas.microsoft.com/office/powerpoint/2010/main" val="25778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missing number is “nearly 1 in 10”</a:t>
            </a:r>
          </a:p>
          <a:p>
            <a:r>
              <a:rPr lang="en-GB" dirty="0"/>
              <a:t>Q7 – You may want to start with a discussion of what video chat is, and how it is not limited to dedicated apps like skype or hangouts, but is fully part of snapchat, </a:t>
            </a:r>
            <a:r>
              <a:rPr lang="en-GB" dirty="0" err="1"/>
              <a:t>facebook</a:t>
            </a:r>
            <a:r>
              <a:rPr lang="en-GB" dirty="0"/>
              <a:t>, </a:t>
            </a:r>
            <a:r>
              <a:rPr lang="en-GB" dirty="0" err="1"/>
              <a:t>whatsapp</a:t>
            </a:r>
            <a:r>
              <a:rPr lang="en-GB" dirty="0"/>
              <a:t> and many other apps, sites and games that aren’t even thought of as being for making contact with friends.</a:t>
            </a:r>
          </a:p>
          <a:p>
            <a:r>
              <a:rPr lang="en-GB" dirty="0"/>
              <a:t>Ask colleagues to discuss with a partner</a:t>
            </a:r>
          </a:p>
          <a:p>
            <a:r>
              <a:rPr lang="en-GB" dirty="0"/>
              <a:t>Q8 – x</a:t>
            </a:r>
          </a:p>
          <a:p>
            <a:r>
              <a:rPr lang="en-GB" dirty="0"/>
              <a:t>Q9 – NO! Predators move around apps just as much as children do (a lot), so app warnings often lead to a false sense of security at best. See more on this issue and useful links within the report.</a:t>
            </a:r>
          </a:p>
        </p:txBody>
      </p:sp>
      <p:sp>
        <p:nvSpPr>
          <p:cNvPr id="4" name="Slide Number Placeholder 3"/>
          <p:cNvSpPr>
            <a:spLocks noGrp="1"/>
          </p:cNvSpPr>
          <p:nvPr>
            <p:ph type="sldNum" sz="quarter" idx="10"/>
          </p:nvPr>
        </p:nvSpPr>
        <p:spPr/>
        <p:txBody>
          <a:bodyPr/>
          <a:lstStyle/>
          <a:p>
            <a:fld id="{E30B56E2-8853-482B-BF27-178BC896E282}" type="slidenum">
              <a:rPr lang="en-GB" smtClean="0"/>
              <a:t>6</a:t>
            </a:fld>
            <a:endParaRPr lang="en-GB"/>
          </a:p>
        </p:txBody>
      </p:sp>
    </p:spTree>
    <p:extLst>
      <p:ext uri="{BB962C8B-B14F-4D97-AF65-F5344CB8AC3E}">
        <p14:creationId xmlns:p14="http://schemas.microsoft.com/office/powerpoint/2010/main" val="367760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Q10 – This discussion is very important so allow time for this and you may wish to engage senior colleagues first.</a:t>
            </a:r>
          </a:p>
          <a:p>
            <a:r>
              <a:rPr lang="en-GB" dirty="0"/>
              <a:t>Although your discussion will be very different if you are in a primary or secondary school because you can be a lot more open about the realities with older students, remember that the dangers are there for the oldest and youngest pupils, but older ones are more likely to be openly pressured (as well as be inadvertently tricked), whilst the youngest primary pupils may be tricked by a challenge to get changed really quickly, for example. Consider what parents will say in terms of how you couch the messaging, but bear in mind that these dangers are real for very young pupils. </a:t>
            </a:r>
          </a:p>
        </p:txBody>
      </p:sp>
      <p:sp>
        <p:nvSpPr>
          <p:cNvPr id="4" name="Slide Number Placeholder 3"/>
          <p:cNvSpPr>
            <a:spLocks noGrp="1"/>
          </p:cNvSpPr>
          <p:nvPr>
            <p:ph type="sldNum" sz="quarter" idx="10"/>
          </p:nvPr>
        </p:nvSpPr>
        <p:spPr/>
        <p:txBody>
          <a:bodyPr/>
          <a:lstStyle/>
          <a:p>
            <a:fld id="{E30B56E2-8853-482B-BF27-178BC896E282}" type="slidenum">
              <a:rPr lang="en-GB" smtClean="0"/>
              <a:t>7</a:t>
            </a:fld>
            <a:endParaRPr lang="en-GB"/>
          </a:p>
        </p:txBody>
      </p:sp>
    </p:spTree>
    <p:extLst>
      <p:ext uri="{BB962C8B-B14F-4D97-AF65-F5344CB8AC3E}">
        <p14:creationId xmlns:p14="http://schemas.microsoft.com/office/powerpoint/2010/main" val="1539639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Q11 – 1 in 6</a:t>
            </a:r>
          </a:p>
          <a:p>
            <a:r>
              <a:rPr lang="en-GB" dirty="0"/>
              <a:t>Ask colleagues to suggest things that might happen that children do not like; come up with a list and then show the quotes on the next slide</a:t>
            </a:r>
          </a:p>
        </p:txBody>
      </p:sp>
      <p:sp>
        <p:nvSpPr>
          <p:cNvPr id="4" name="Slide Number Placeholder 3"/>
          <p:cNvSpPr>
            <a:spLocks noGrp="1"/>
          </p:cNvSpPr>
          <p:nvPr>
            <p:ph type="sldNum" sz="quarter" idx="10"/>
          </p:nvPr>
        </p:nvSpPr>
        <p:spPr/>
        <p:txBody>
          <a:bodyPr/>
          <a:lstStyle/>
          <a:p>
            <a:fld id="{E30B56E2-8853-482B-BF27-178BC896E282}" type="slidenum">
              <a:rPr lang="en-GB" smtClean="0"/>
              <a:t>8</a:t>
            </a:fld>
            <a:endParaRPr lang="en-GB"/>
          </a:p>
        </p:txBody>
      </p:sp>
    </p:spTree>
    <p:extLst>
      <p:ext uri="{BB962C8B-B14F-4D97-AF65-F5344CB8AC3E}">
        <p14:creationId xmlns:p14="http://schemas.microsoft.com/office/powerpoint/2010/main" val="152557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Beyond sexual approaches, the children in our survey told us they were upset by violence, bullying and hate speech, and lots mentioned animals being hurt</a:t>
            </a:r>
          </a:p>
        </p:txBody>
      </p:sp>
      <p:sp>
        <p:nvSpPr>
          <p:cNvPr id="4" name="Slide Number Placeholder 3"/>
          <p:cNvSpPr>
            <a:spLocks noGrp="1"/>
          </p:cNvSpPr>
          <p:nvPr>
            <p:ph type="sldNum" sz="quarter" idx="10"/>
          </p:nvPr>
        </p:nvSpPr>
        <p:spPr/>
        <p:txBody>
          <a:bodyPr/>
          <a:lstStyle/>
          <a:p>
            <a:fld id="{E30B56E2-8853-482B-BF27-178BC896E282}" type="slidenum">
              <a:rPr lang="en-GB" smtClean="0"/>
              <a:t>9</a:t>
            </a:fld>
            <a:endParaRPr lang="en-GB"/>
          </a:p>
        </p:txBody>
      </p:sp>
    </p:spTree>
    <p:extLst>
      <p:ext uri="{BB962C8B-B14F-4D97-AF65-F5344CB8AC3E}">
        <p14:creationId xmlns:p14="http://schemas.microsoft.com/office/powerpoint/2010/main" val="264771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Q12 - Give colleagues time for discussion and then show the quotes on the following slides. Pupils told us lots about the support they receive online and friendships that they would not make otherwise. And video chatting with relatives they do not see often has a very positive effect.</a:t>
            </a:r>
          </a:p>
          <a:p>
            <a:r>
              <a:rPr lang="en-GB" dirty="0"/>
              <a:t>Q13 – For children and young people to accept warning messages, it is vital that these are couched in an understanding of the many positives of life online.</a:t>
            </a:r>
          </a:p>
        </p:txBody>
      </p:sp>
      <p:sp>
        <p:nvSpPr>
          <p:cNvPr id="4" name="Slide Number Placeholder 3"/>
          <p:cNvSpPr>
            <a:spLocks noGrp="1"/>
          </p:cNvSpPr>
          <p:nvPr>
            <p:ph type="sldNum" sz="quarter" idx="10"/>
          </p:nvPr>
        </p:nvSpPr>
        <p:spPr/>
        <p:txBody>
          <a:bodyPr/>
          <a:lstStyle/>
          <a:p>
            <a:fld id="{E30B56E2-8853-482B-BF27-178BC896E282}" type="slidenum">
              <a:rPr lang="en-GB" smtClean="0"/>
              <a:t>10</a:t>
            </a:fld>
            <a:endParaRPr lang="en-GB"/>
          </a:p>
        </p:txBody>
      </p:sp>
    </p:spTree>
    <p:extLst>
      <p:ext uri="{BB962C8B-B14F-4D97-AF65-F5344CB8AC3E}">
        <p14:creationId xmlns:p14="http://schemas.microsoft.com/office/powerpoint/2010/main" val="209800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A365-6F89-4678-9F9E-0693261BC168}"/>
              </a:ext>
            </a:extLst>
          </p:cNvPr>
          <p:cNvSpPr>
            <a:spLocks noGrp="1"/>
          </p:cNvSpPr>
          <p:nvPr>
            <p:ph type="ctrTitle"/>
          </p:nvPr>
        </p:nvSpPr>
        <p:spPr>
          <a:xfrm>
            <a:off x="1016000" y="747713"/>
            <a:ext cx="6096000" cy="1592262"/>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750B81-AD52-421F-B5BA-6D4076F4A352}"/>
              </a:ext>
            </a:extLst>
          </p:cNvPr>
          <p:cNvSpPr>
            <a:spLocks noGrp="1"/>
          </p:cNvSpPr>
          <p:nvPr>
            <p:ph type="subTitle" idx="1"/>
          </p:nvPr>
        </p:nvSpPr>
        <p:spPr>
          <a:xfrm>
            <a:off x="1016000" y="2401888"/>
            <a:ext cx="6096000" cy="11033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DD0BD6-0973-4A5F-8BB8-62870E34FEB4}"/>
              </a:ext>
            </a:extLst>
          </p:cNvPr>
          <p:cNvSpPr>
            <a:spLocks noGrp="1"/>
          </p:cNvSpPr>
          <p:nvPr>
            <p:ph type="dt" sz="half" idx="10"/>
          </p:nvPr>
        </p:nvSpPr>
        <p:spPr/>
        <p:txBody>
          <a:bodyPr/>
          <a:lstStyle/>
          <a:p>
            <a:fld id="{EFAF9EAE-3EDD-4E56-B0D3-74477A7611D9}" type="datetimeFigureOut">
              <a:rPr lang="en-GB" smtClean="0"/>
              <a:t>16/07/2018</a:t>
            </a:fld>
            <a:endParaRPr lang="en-GB"/>
          </a:p>
        </p:txBody>
      </p:sp>
      <p:sp>
        <p:nvSpPr>
          <p:cNvPr id="5" name="Footer Placeholder 4">
            <a:extLst>
              <a:ext uri="{FF2B5EF4-FFF2-40B4-BE49-F238E27FC236}">
                <a16:creationId xmlns:a16="http://schemas.microsoft.com/office/drawing/2014/main" id="{99E4FD58-5FB2-4D47-A78E-5FDC2BD3B5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BD2CD5-4D91-499D-936C-F619BF93B64E}"/>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234421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ED5B-81C4-432F-8154-254101BAAC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029B1-4CAB-4E6A-9917-62514D0B12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F48621-4B1F-4CBD-AADE-48D57AEACE8D}"/>
              </a:ext>
            </a:extLst>
          </p:cNvPr>
          <p:cNvSpPr>
            <a:spLocks noGrp="1"/>
          </p:cNvSpPr>
          <p:nvPr>
            <p:ph type="dt" sz="half" idx="10"/>
          </p:nvPr>
        </p:nvSpPr>
        <p:spPr/>
        <p:txBody>
          <a:bodyPr/>
          <a:lstStyle/>
          <a:p>
            <a:fld id="{EFAF9EAE-3EDD-4E56-B0D3-74477A7611D9}" type="datetimeFigureOut">
              <a:rPr lang="en-GB" smtClean="0"/>
              <a:t>16/07/2018</a:t>
            </a:fld>
            <a:endParaRPr lang="en-GB"/>
          </a:p>
        </p:txBody>
      </p:sp>
      <p:sp>
        <p:nvSpPr>
          <p:cNvPr id="5" name="Footer Placeholder 4">
            <a:extLst>
              <a:ext uri="{FF2B5EF4-FFF2-40B4-BE49-F238E27FC236}">
                <a16:creationId xmlns:a16="http://schemas.microsoft.com/office/drawing/2014/main" id="{2DABF0AC-0F98-4208-8707-3DBA3477C2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AF042A-A2FD-4AA0-A38E-0F17A2E92E13}"/>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208225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38B5BD-8A44-4DB3-BBF9-36C63CE7FCCB}"/>
              </a:ext>
            </a:extLst>
          </p:cNvPr>
          <p:cNvSpPr>
            <a:spLocks noGrp="1"/>
          </p:cNvSpPr>
          <p:nvPr>
            <p:ph type="title" orient="vert"/>
          </p:nvPr>
        </p:nvSpPr>
        <p:spPr>
          <a:xfrm>
            <a:off x="5816600" y="242888"/>
            <a:ext cx="1752600" cy="387508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706A3D-A716-48EC-8EF5-A2E5B48F5453}"/>
              </a:ext>
            </a:extLst>
          </p:cNvPr>
          <p:cNvSpPr>
            <a:spLocks noGrp="1"/>
          </p:cNvSpPr>
          <p:nvPr>
            <p:ph type="body" orient="vert" idx="1"/>
          </p:nvPr>
        </p:nvSpPr>
        <p:spPr>
          <a:xfrm>
            <a:off x="558800" y="242888"/>
            <a:ext cx="5105400" cy="38750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4B101B-6E28-44D1-9ED6-6E35C5E6680B}"/>
              </a:ext>
            </a:extLst>
          </p:cNvPr>
          <p:cNvSpPr>
            <a:spLocks noGrp="1"/>
          </p:cNvSpPr>
          <p:nvPr>
            <p:ph type="dt" sz="half" idx="10"/>
          </p:nvPr>
        </p:nvSpPr>
        <p:spPr/>
        <p:txBody>
          <a:bodyPr/>
          <a:lstStyle/>
          <a:p>
            <a:fld id="{EFAF9EAE-3EDD-4E56-B0D3-74477A7611D9}" type="datetimeFigureOut">
              <a:rPr lang="en-GB" smtClean="0"/>
              <a:t>16/07/2018</a:t>
            </a:fld>
            <a:endParaRPr lang="en-GB"/>
          </a:p>
        </p:txBody>
      </p:sp>
      <p:sp>
        <p:nvSpPr>
          <p:cNvPr id="5" name="Footer Placeholder 4">
            <a:extLst>
              <a:ext uri="{FF2B5EF4-FFF2-40B4-BE49-F238E27FC236}">
                <a16:creationId xmlns:a16="http://schemas.microsoft.com/office/drawing/2014/main" id="{029595EE-991B-42C2-8EB9-1197B26D02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8B5AF5-2FEF-43EC-A26F-C085555F08AE}"/>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401803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4F339-2163-44D3-B625-A81CD48815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7268E4-D732-42F8-9E04-69E6638589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89EC0F-D2FD-4214-B84F-483422AA99D3}"/>
              </a:ext>
            </a:extLst>
          </p:cNvPr>
          <p:cNvSpPr>
            <a:spLocks noGrp="1"/>
          </p:cNvSpPr>
          <p:nvPr>
            <p:ph type="dt" sz="half" idx="10"/>
          </p:nvPr>
        </p:nvSpPr>
        <p:spPr/>
        <p:txBody>
          <a:bodyPr/>
          <a:lstStyle/>
          <a:p>
            <a:fld id="{EFAF9EAE-3EDD-4E56-B0D3-74477A7611D9}" type="datetimeFigureOut">
              <a:rPr lang="en-GB" smtClean="0"/>
              <a:t>16/07/2018</a:t>
            </a:fld>
            <a:endParaRPr lang="en-GB"/>
          </a:p>
        </p:txBody>
      </p:sp>
      <p:sp>
        <p:nvSpPr>
          <p:cNvPr id="5" name="Footer Placeholder 4">
            <a:extLst>
              <a:ext uri="{FF2B5EF4-FFF2-40B4-BE49-F238E27FC236}">
                <a16:creationId xmlns:a16="http://schemas.microsoft.com/office/drawing/2014/main" id="{B9B85CE7-B0C6-4A1B-8B35-BCCD56B1E4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05BA87-44D8-44E9-8E8F-2221203BDBC6}"/>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378214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90EB-7A82-459F-9AA5-B6EB4AEC2412}"/>
              </a:ext>
            </a:extLst>
          </p:cNvPr>
          <p:cNvSpPr>
            <a:spLocks noGrp="1"/>
          </p:cNvSpPr>
          <p:nvPr>
            <p:ph type="title"/>
          </p:nvPr>
        </p:nvSpPr>
        <p:spPr>
          <a:xfrm>
            <a:off x="554038" y="1139825"/>
            <a:ext cx="7010400" cy="1901825"/>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B53938-7E18-4F28-95AE-07FCC03A756F}"/>
              </a:ext>
            </a:extLst>
          </p:cNvPr>
          <p:cNvSpPr>
            <a:spLocks noGrp="1"/>
          </p:cNvSpPr>
          <p:nvPr>
            <p:ph type="body" idx="1"/>
          </p:nvPr>
        </p:nvSpPr>
        <p:spPr>
          <a:xfrm>
            <a:off x="554038" y="3059113"/>
            <a:ext cx="7010400" cy="10001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8EE748-DC61-4AA5-9A20-5CD3ADCF587A}"/>
              </a:ext>
            </a:extLst>
          </p:cNvPr>
          <p:cNvSpPr>
            <a:spLocks noGrp="1"/>
          </p:cNvSpPr>
          <p:nvPr>
            <p:ph type="dt" sz="half" idx="10"/>
          </p:nvPr>
        </p:nvSpPr>
        <p:spPr/>
        <p:txBody>
          <a:bodyPr/>
          <a:lstStyle/>
          <a:p>
            <a:fld id="{EFAF9EAE-3EDD-4E56-B0D3-74477A7611D9}" type="datetimeFigureOut">
              <a:rPr lang="en-GB" smtClean="0"/>
              <a:t>16/07/2018</a:t>
            </a:fld>
            <a:endParaRPr lang="en-GB"/>
          </a:p>
        </p:txBody>
      </p:sp>
      <p:sp>
        <p:nvSpPr>
          <p:cNvPr id="5" name="Footer Placeholder 4">
            <a:extLst>
              <a:ext uri="{FF2B5EF4-FFF2-40B4-BE49-F238E27FC236}">
                <a16:creationId xmlns:a16="http://schemas.microsoft.com/office/drawing/2014/main" id="{5E6280F3-18E6-4A93-8A48-8E8A83B22B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92E417-2BAB-4C82-9CB6-C091A47B0FD5}"/>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398118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9D70-CF74-4B7E-9FBE-79F2490AAF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B44FB2-0D30-4EBB-9472-45F979833E7F}"/>
              </a:ext>
            </a:extLst>
          </p:cNvPr>
          <p:cNvSpPr>
            <a:spLocks noGrp="1"/>
          </p:cNvSpPr>
          <p:nvPr>
            <p:ph sz="half" idx="1"/>
          </p:nvPr>
        </p:nvSpPr>
        <p:spPr>
          <a:xfrm>
            <a:off x="558800" y="1217613"/>
            <a:ext cx="3429000" cy="2900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467B69-2D10-42AA-944F-E71F011858DA}"/>
              </a:ext>
            </a:extLst>
          </p:cNvPr>
          <p:cNvSpPr>
            <a:spLocks noGrp="1"/>
          </p:cNvSpPr>
          <p:nvPr>
            <p:ph sz="half" idx="2"/>
          </p:nvPr>
        </p:nvSpPr>
        <p:spPr>
          <a:xfrm>
            <a:off x="4140200" y="1217613"/>
            <a:ext cx="3429000" cy="2900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AF83F8-7899-4708-852B-FFFB5FD2610A}"/>
              </a:ext>
            </a:extLst>
          </p:cNvPr>
          <p:cNvSpPr>
            <a:spLocks noGrp="1"/>
          </p:cNvSpPr>
          <p:nvPr>
            <p:ph type="dt" sz="half" idx="10"/>
          </p:nvPr>
        </p:nvSpPr>
        <p:spPr/>
        <p:txBody>
          <a:bodyPr/>
          <a:lstStyle/>
          <a:p>
            <a:fld id="{EFAF9EAE-3EDD-4E56-B0D3-74477A7611D9}" type="datetimeFigureOut">
              <a:rPr lang="en-GB" smtClean="0"/>
              <a:t>16/07/2018</a:t>
            </a:fld>
            <a:endParaRPr lang="en-GB"/>
          </a:p>
        </p:txBody>
      </p:sp>
      <p:sp>
        <p:nvSpPr>
          <p:cNvPr id="6" name="Footer Placeholder 5">
            <a:extLst>
              <a:ext uri="{FF2B5EF4-FFF2-40B4-BE49-F238E27FC236}">
                <a16:creationId xmlns:a16="http://schemas.microsoft.com/office/drawing/2014/main" id="{EA6ABE15-8F79-4B44-B4E6-B500045D0F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11F60B-4A8B-46F3-888E-BA7B03897660}"/>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106924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6C3C-E2A5-400D-9E3D-75B000E5A92C}"/>
              </a:ext>
            </a:extLst>
          </p:cNvPr>
          <p:cNvSpPr>
            <a:spLocks noGrp="1"/>
          </p:cNvSpPr>
          <p:nvPr>
            <p:ph type="title"/>
          </p:nvPr>
        </p:nvSpPr>
        <p:spPr>
          <a:xfrm>
            <a:off x="560388" y="242888"/>
            <a:ext cx="7010400" cy="884237"/>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6737E0-4AF2-4124-893B-3FE9051EABD1}"/>
              </a:ext>
            </a:extLst>
          </p:cNvPr>
          <p:cNvSpPr>
            <a:spLocks noGrp="1"/>
          </p:cNvSpPr>
          <p:nvPr>
            <p:ph type="body" idx="1"/>
          </p:nvPr>
        </p:nvSpPr>
        <p:spPr>
          <a:xfrm>
            <a:off x="560388" y="1120775"/>
            <a:ext cx="3438525" cy="549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35B480-3EC5-4468-99F3-569EA1ACF28F}"/>
              </a:ext>
            </a:extLst>
          </p:cNvPr>
          <p:cNvSpPr>
            <a:spLocks noGrp="1"/>
          </p:cNvSpPr>
          <p:nvPr>
            <p:ph sz="half" idx="2"/>
          </p:nvPr>
        </p:nvSpPr>
        <p:spPr>
          <a:xfrm>
            <a:off x="560388" y="1670050"/>
            <a:ext cx="3438525" cy="2455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8ACFF8-E572-45D2-96B8-E735A4AE42E4}"/>
              </a:ext>
            </a:extLst>
          </p:cNvPr>
          <p:cNvSpPr>
            <a:spLocks noGrp="1"/>
          </p:cNvSpPr>
          <p:nvPr>
            <p:ph type="body" sz="quarter" idx="3"/>
          </p:nvPr>
        </p:nvSpPr>
        <p:spPr>
          <a:xfrm>
            <a:off x="4114800" y="1120775"/>
            <a:ext cx="3455988" cy="549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C2B883-5C76-4EF9-9EBE-86C61FE3B99B}"/>
              </a:ext>
            </a:extLst>
          </p:cNvPr>
          <p:cNvSpPr>
            <a:spLocks noGrp="1"/>
          </p:cNvSpPr>
          <p:nvPr>
            <p:ph sz="quarter" idx="4"/>
          </p:nvPr>
        </p:nvSpPr>
        <p:spPr>
          <a:xfrm>
            <a:off x="4114800" y="1670050"/>
            <a:ext cx="3455988" cy="2455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828773-A220-42BB-884A-94EA5351886F}"/>
              </a:ext>
            </a:extLst>
          </p:cNvPr>
          <p:cNvSpPr>
            <a:spLocks noGrp="1"/>
          </p:cNvSpPr>
          <p:nvPr>
            <p:ph type="dt" sz="half" idx="10"/>
          </p:nvPr>
        </p:nvSpPr>
        <p:spPr/>
        <p:txBody>
          <a:bodyPr/>
          <a:lstStyle/>
          <a:p>
            <a:fld id="{EFAF9EAE-3EDD-4E56-B0D3-74477A7611D9}" type="datetimeFigureOut">
              <a:rPr lang="en-GB" smtClean="0"/>
              <a:t>16/07/2018</a:t>
            </a:fld>
            <a:endParaRPr lang="en-GB"/>
          </a:p>
        </p:txBody>
      </p:sp>
      <p:sp>
        <p:nvSpPr>
          <p:cNvPr id="8" name="Footer Placeholder 7">
            <a:extLst>
              <a:ext uri="{FF2B5EF4-FFF2-40B4-BE49-F238E27FC236}">
                <a16:creationId xmlns:a16="http://schemas.microsoft.com/office/drawing/2014/main" id="{DE83EF88-50F5-44A6-88AC-FD3B5269B6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1D9281-70CC-443A-AFF4-5B73B115631E}"/>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54529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A1DA-8520-4C30-9656-1CBEC7FE03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B0A296-B778-490B-9237-5EEFE67673C7}"/>
              </a:ext>
            </a:extLst>
          </p:cNvPr>
          <p:cNvSpPr>
            <a:spLocks noGrp="1"/>
          </p:cNvSpPr>
          <p:nvPr>
            <p:ph type="dt" sz="half" idx="10"/>
          </p:nvPr>
        </p:nvSpPr>
        <p:spPr/>
        <p:txBody>
          <a:bodyPr/>
          <a:lstStyle/>
          <a:p>
            <a:fld id="{EFAF9EAE-3EDD-4E56-B0D3-74477A7611D9}" type="datetimeFigureOut">
              <a:rPr lang="en-GB" smtClean="0"/>
              <a:t>16/07/2018</a:t>
            </a:fld>
            <a:endParaRPr lang="en-GB"/>
          </a:p>
        </p:txBody>
      </p:sp>
      <p:sp>
        <p:nvSpPr>
          <p:cNvPr id="4" name="Footer Placeholder 3">
            <a:extLst>
              <a:ext uri="{FF2B5EF4-FFF2-40B4-BE49-F238E27FC236}">
                <a16:creationId xmlns:a16="http://schemas.microsoft.com/office/drawing/2014/main" id="{59AE2A67-C705-4245-8658-1818CAEAA0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3D461F-2736-4CBB-963E-8BF83E30A70D}"/>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228836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B9A28C-AAE0-42EA-A097-2E000843201F}"/>
              </a:ext>
            </a:extLst>
          </p:cNvPr>
          <p:cNvSpPr>
            <a:spLocks noGrp="1"/>
          </p:cNvSpPr>
          <p:nvPr>
            <p:ph type="dt" sz="half" idx="10"/>
          </p:nvPr>
        </p:nvSpPr>
        <p:spPr/>
        <p:txBody>
          <a:bodyPr/>
          <a:lstStyle/>
          <a:p>
            <a:fld id="{EFAF9EAE-3EDD-4E56-B0D3-74477A7611D9}" type="datetimeFigureOut">
              <a:rPr lang="en-GB" smtClean="0"/>
              <a:t>16/07/2018</a:t>
            </a:fld>
            <a:endParaRPr lang="en-GB"/>
          </a:p>
        </p:txBody>
      </p:sp>
      <p:sp>
        <p:nvSpPr>
          <p:cNvPr id="3" name="Footer Placeholder 2">
            <a:extLst>
              <a:ext uri="{FF2B5EF4-FFF2-40B4-BE49-F238E27FC236}">
                <a16:creationId xmlns:a16="http://schemas.microsoft.com/office/drawing/2014/main" id="{32DABEFB-DE7C-42C8-ADC2-EC18358D99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5801C7-B153-40F3-A6E6-107E34AF4CDB}"/>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357153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4744-8F88-4851-9EE7-989167E5D308}"/>
              </a:ext>
            </a:extLst>
          </p:cNvPr>
          <p:cNvSpPr>
            <a:spLocks noGrp="1"/>
          </p:cNvSpPr>
          <p:nvPr>
            <p:ph type="title"/>
          </p:nvPr>
        </p:nvSpPr>
        <p:spPr>
          <a:xfrm>
            <a:off x="560388" y="304800"/>
            <a:ext cx="2620962" cy="10668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8E2D63-5E36-4AC5-BF6E-00963CFB726F}"/>
              </a:ext>
            </a:extLst>
          </p:cNvPr>
          <p:cNvSpPr>
            <a:spLocks noGrp="1"/>
          </p:cNvSpPr>
          <p:nvPr>
            <p:ph idx="1"/>
          </p:nvPr>
        </p:nvSpPr>
        <p:spPr>
          <a:xfrm>
            <a:off x="3455988" y="658813"/>
            <a:ext cx="4114800" cy="3248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595F8D-CFF1-4C3E-B7D1-62889EF00C88}"/>
              </a:ext>
            </a:extLst>
          </p:cNvPr>
          <p:cNvSpPr>
            <a:spLocks noGrp="1"/>
          </p:cNvSpPr>
          <p:nvPr>
            <p:ph type="body" sz="half" idx="2"/>
          </p:nvPr>
        </p:nvSpPr>
        <p:spPr>
          <a:xfrm>
            <a:off x="560388" y="1371600"/>
            <a:ext cx="2620962" cy="254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F0F95C-0746-457B-8E4D-C53B83D219AA}"/>
              </a:ext>
            </a:extLst>
          </p:cNvPr>
          <p:cNvSpPr>
            <a:spLocks noGrp="1"/>
          </p:cNvSpPr>
          <p:nvPr>
            <p:ph type="dt" sz="half" idx="10"/>
          </p:nvPr>
        </p:nvSpPr>
        <p:spPr/>
        <p:txBody>
          <a:bodyPr/>
          <a:lstStyle/>
          <a:p>
            <a:fld id="{EFAF9EAE-3EDD-4E56-B0D3-74477A7611D9}" type="datetimeFigureOut">
              <a:rPr lang="en-GB" smtClean="0"/>
              <a:t>16/07/2018</a:t>
            </a:fld>
            <a:endParaRPr lang="en-GB"/>
          </a:p>
        </p:txBody>
      </p:sp>
      <p:sp>
        <p:nvSpPr>
          <p:cNvPr id="6" name="Footer Placeholder 5">
            <a:extLst>
              <a:ext uri="{FF2B5EF4-FFF2-40B4-BE49-F238E27FC236}">
                <a16:creationId xmlns:a16="http://schemas.microsoft.com/office/drawing/2014/main" id="{B9B4F480-5B30-4909-9584-7F44C41B2A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74BC13-9EF6-40B2-94D2-7901B1391BD0}"/>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390438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7B73-EE28-407A-85A9-C5CE4B784B9C}"/>
              </a:ext>
            </a:extLst>
          </p:cNvPr>
          <p:cNvSpPr>
            <a:spLocks noGrp="1"/>
          </p:cNvSpPr>
          <p:nvPr>
            <p:ph type="title"/>
          </p:nvPr>
        </p:nvSpPr>
        <p:spPr>
          <a:xfrm>
            <a:off x="560388" y="304800"/>
            <a:ext cx="2620962" cy="10668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697418-9894-45E6-AFC9-B99CCB318DED}"/>
              </a:ext>
            </a:extLst>
          </p:cNvPr>
          <p:cNvSpPr>
            <a:spLocks noGrp="1"/>
          </p:cNvSpPr>
          <p:nvPr>
            <p:ph type="pic" idx="1"/>
          </p:nvPr>
        </p:nvSpPr>
        <p:spPr>
          <a:xfrm>
            <a:off x="3455988" y="658813"/>
            <a:ext cx="4114800" cy="3248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727B8A-A57A-4CF9-9B56-61DAA4EAF6CD}"/>
              </a:ext>
            </a:extLst>
          </p:cNvPr>
          <p:cNvSpPr>
            <a:spLocks noGrp="1"/>
          </p:cNvSpPr>
          <p:nvPr>
            <p:ph type="body" sz="half" idx="2"/>
          </p:nvPr>
        </p:nvSpPr>
        <p:spPr>
          <a:xfrm>
            <a:off x="560388" y="1371600"/>
            <a:ext cx="2620962" cy="254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AF819C-365A-40DB-8BDD-C094FCD20E51}"/>
              </a:ext>
            </a:extLst>
          </p:cNvPr>
          <p:cNvSpPr>
            <a:spLocks noGrp="1"/>
          </p:cNvSpPr>
          <p:nvPr>
            <p:ph type="dt" sz="half" idx="10"/>
          </p:nvPr>
        </p:nvSpPr>
        <p:spPr/>
        <p:txBody>
          <a:bodyPr/>
          <a:lstStyle/>
          <a:p>
            <a:fld id="{EFAF9EAE-3EDD-4E56-B0D3-74477A7611D9}" type="datetimeFigureOut">
              <a:rPr lang="en-GB" smtClean="0"/>
              <a:t>16/07/2018</a:t>
            </a:fld>
            <a:endParaRPr lang="en-GB"/>
          </a:p>
        </p:txBody>
      </p:sp>
      <p:sp>
        <p:nvSpPr>
          <p:cNvPr id="6" name="Footer Placeholder 5">
            <a:extLst>
              <a:ext uri="{FF2B5EF4-FFF2-40B4-BE49-F238E27FC236}">
                <a16:creationId xmlns:a16="http://schemas.microsoft.com/office/drawing/2014/main" id="{46971850-65BB-4AE6-BB49-E2562E0CA2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AB122B-9BA1-442A-96BF-2664AC71BBB1}"/>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181205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96EC1-687E-4CDF-8E50-F8EC16E16566}"/>
              </a:ext>
            </a:extLst>
          </p:cNvPr>
          <p:cNvSpPr>
            <a:spLocks noGrp="1"/>
          </p:cNvSpPr>
          <p:nvPr>
            <p:ph type="title"/>
          </p:nvPr>
        </p:nvSpPr>
        <p:spPr>
          <a:xfrm>
            <a:off x="558800" y="242888"/>
            <a:ext cx="7010400" cy="88423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F238C6-DB96-476C-9C57-DE71A485B7AD}"/>
              </a:ext>
            </a:extLst>
          </p:cNvPr>
          <p:cNvSpPr>
            <a:spLocks noGrp="1"/>
          </p:cNvSpPr>
          <p:nvPr>
            <p:ph type="body" idx="1"/>
          </p:nvPr>
        </p:nvSpPr>
        <p:spPr>
          <a:xfrm>
            <a:off x="558800" y="1217613"/>
            <a:ext cx="7010400" cy="29003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818452-B685-4D2F-838F-8F67A6A7AC31}"/>
              </a:ext>
            </a:extLst>
          </p:cNvPr>
          <p:cNvSpPr>
            <a:spLocks noGrp="1"/>
          </p:cNvSpPr>
          <p:nvPr>
            <p:ph type="dt" sz="half" idx="2"/>
          </p:nvPr>
        </p:nvSpPr>
        <p:spPr>
          <a:xfrm>
            <a:off x="558800" y="4237038"/>
            <a:ext cx="1828800" cy="244475"/>
          </a:xfrm>
          <a:prstGeom prst="rect">
            <a:avLst/>
          </a:prstGeom>
        </p:spPr>
        <p:txBody>
          <a:bodyPr vert="horz" lIns="91440" tIns="45720" rIns="91440" bIns="45720" rtlCol="0" anchor="ctr"/>
          <a:lstStyle>
            <a:lvl1pPr algn="l">
              <a:defRPr sz="1200">
                <a:solidFill>
                  <a:schemeClr val="tx1">
                    <a:tint val="75000"/>
                  </a:schemeClr>
                </a:solidFill>
              </a:defRPr>
            </a:lvl1pPr>
          </a:lstStyle>
          <a:p>
            <a:fld id="{EFAF9EAE-3EDD-4E56-B0D3-74477A7611D9}" type="datetimeFigureOut">
              <a:rPr lang="en-GB" smtClean="0"/>
              <a:t>16/07/2018</a:t>
            </a:fld>
            <a:endParaRPr lang="en-GB"/>
          </a:p>
        </p:txBody>
      </p:sp>
      <p:sp>
        <p:nvSpPr>
          <p:cNvPr id="5" name="Footer Placeholder 4">
            <a:extLst>
              <a:ext uri="{FF2B5EF4-FFF2-40B4-BE49-F238E27FC236}">
                <a16:creationId xmlns:a16="http://schemas.microsoft.com/office/drawing/2014/main" id="{0115E01E-82E0-45FE-93AA-D99D4FE2B687}"/>
              </a:ext>
            </a:extLst>
          </p:cNvPr>
          <p:cNvSpPr>
            <a:spLocks noGrp="1"/>
          </p:cNvSpPr>
          <p:nvPr>
            <p:ph type="ftr" sz="quarter" idx="3"/>
          </p:nvPr>
        </p:nvSpPr>
        <p:spPr>
          <a:xfrm>
            <a:off x="2692400" y="4237038"/>
            <a:ext cx="2743200" cy="2444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8EB3AA-BE4E-41B3-938F-B5F31DB6CA90}"/>
              </a:ext>
            </a:extLst>
          </p:cNvPr>
          <p:cNvSpPr>
            <a:spLocks noGrp="1"/>
          </p:cNvSpPr>
          <p:nvPr>
            <p:ph type="sldNum" sz="quarter" idx="4"/>
          </p:nvPr>
        </p:nvSpPr>
        <p:spPr>
          <a:xfrm>
            <a:off x="5740400" y="4237038"/>
            <a:ext cx="1828800" cy="244475"/>
          </a:xfrm>
          <a:prstGeom prst="rect">
            <a:avLst/>
          </a:prstGeom>
        </p:spPr>
        <p:txBody>
          <a:bodyPr vert="horz" lIns="91440" tIns="45720" rIns="91440" bIns="45720" rtlCol="0" anchor="ctr"/>
          <a:lstStyle>
            <a:lvl1pPr algn="r">
              <a:defRPr sz="1200">
                <a:solidFill>
                  <a:schemeClr val="tx1">
                    <a:tint val="75000"/>
                  </a:schemeClr>
                </a:solidFill>
              </a:defRPr>
            </a:lvl1pPr>
          </a:lstStyle>
          <a:p>
            <a:fld id="{E40BE24F-EC80-4761-BE68-545D3FDD2E1A}" type="slidenum">
              <a:rPr lang="en-GB" smtClean="0"/>
              <a:t>‹#›</a:t>
            </a:fld>
            <a:endParaRPr lang="en-GB"/>
          </a:p>
        </p:txBody>
      </p:sp>
    </p:spTree>
    <p:extLst>
      <p:ext uri="{BB962C8B-B14F-4D97-AF65-F5344CB8AC3E}">
        <p14:creationId xmlns:p14="http://schemas.microsoft.com/office/powerpoint/2010/main" val="24321826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pilsurvey.lgfl.ne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upilsurvey.lgfl.net/"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livestreaming.lgfl.ne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lgfldigisaf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livestreaming.lgfl.net/" TargetMode="External"/><Relationship Id="rId5" Type="http://schemas.openxmlformats.org/officeDocument/2006/relationships/hyperlink" Target="https://pupilsurvey.lgfl.net/" TargetMode="External"/><Relationship Id="rId4" Type="http://schemas.openxmlformats.org/officeDocument/2006/relationships/hyperlink" Target="https://twitter.com/LGfLDigiSaf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book, text&#10;&#10;Description generated with very high confidence">
            <a:extLst>
              <a:ext uri="{FF2B5EF4-FFF2-40B4-BE49-F238E27FC236}">
                <a16:creationId xmlns:a16="http://schemas.microsoft.com/office/drawing/2014/main" id="{9FCEE7C8-D98E-43A9-861C-03C169289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0267">
            <a:off x="412373" y="258878"/>
            <a:ext cx="2866170" cy="4054243"/>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A9EEF566-3E63-4306-B4E4-B5A2B8DE23D6}"/>
              </a:ext>
            </a:extLst>
          </p:cNvPr>
          <p:cNvSpPr txBox="1"/>
          <p:nvPr/>
        </p:nvSpPr>
        <p:spPr>
          <a:xfrm>
            <a:off x="3384889" y="234917"/>
            <a:ext cx="4572110" cy="4267835"/>
          </a:xfrm>
          <a:prstGeom prst="rect">
            <a:avLst/>
          </a:prstGeom>
          <a:noFill/>
        </p:spPr>
        <p:txBody>
          <a:bodyPr wrap="square" rtlCol="0">
            <a:spAutoFit/>
          </a:bodyPr>
          <a:lstStyle/>
          <a:p>
            <a:pPr algn="ctr"/>
            <a:r>
              <a:rPr lang="en-US" sz="3200" dirty="0">
                <a:solidFill>
                  <a:srgbClr val="3A4060"/>
                </a:solidFill>
                <a:latin typeface="Myriad Pro Light" panose="020B0603030403020204" pitchFamily="34" charset="0"/>
              </a:rPr>
              <a:t>Staff Inset / CPD materials from</a:t>
            </a:r>
          </a:p>
          <a:p>
            <a:pPr algn="ctr">
              <a:spcAft>
                <a:spcPts val="800"/>
              </a:spcAft>
            </a:pPr>
            <a:r>
              <a:rPr lang="en-US" sz="3200" dirty="0">
                <a:solidFill>
                  <a:srgbClr val="3A4060"/>
                </a:solidFill>
                <a:latin typeface="Myriad Pro Light" panose="020B0603030403020204" pitchFamily="34" charset="0"/>
              </a:rPr>
              <a:t>LGfL DigiSafe on</a:t>
            </a:r>
          </a:p>
          <a:p>
            <a:pPr algn="ctr">
              <a:spcAft>
                <a:spcPts val="800"/>
              </a:spcAft>
            </a:pPr>
            <a:r>
              <a:rPr lang="en-US" sz="3200" b="1" dirty="0">
                <a:solidFill>
                  <a:srgbClr val="FF0000"/>
                </a:solidFill>
                <a:latin typeface="Myriad Pro Light" panose="020B0603030403020204" pitchFamily="34" charset="0"/>
              </a:rPr>
              <a:t>LIVESTREAMING &amp; VIDEO CHAT</a:t>
            </a:r>
            <a:endParaRPr lang="en-US" sz="3200" dirty="0">
              <a:solidFill>
                <a:srgbClr val="FF0000"/>
              </a:solidFill>
              <a:latin typeface="Myriad Pro Light" panose="020B0603030403020204" pitchFamily="34" charset="0"/>
            </a:endParaRPr>
          </a:p>
          <a:p>
            <a:pPr algn="ctr">
              <a:spcAft>
                <a:spcPts val="1200"/>
              </a:spcAft>
            </a:pPr>
            <a:r>
              <a:rPr lang="en-US" dirty="0">
                <a:solidFill>
                  <a:srgbClr val="3A4060"/>
                </a:solidFill>
                <a:latin typeface="Myriad Pro Light" panose="020B0603030403020204" pitchFamily="34" charset="0"/>
              </a:rPr>
              <a:t>Based on the Hopes &amp; Streams report into the 2018 pupil online safety survey of 40,000 pupils across the UK: </a:t>
            </a:r>
            <a:r>
              <a:rPr lang="en-US" dirty="0">
                <a:solidFill>
                  <a:srgbClr val="3A4060"/>
                </a:solidFill>
                <a:latin typeface="Myriad Pro Light" panose="020B0603030403020204" pitchFamily="34" charset="0"/>
                <a:hlinkClick r:id="rId3"/>
              </a:rPr>
              <a:t>pupilsurvey.lgfl.net</a:t>
            </a:r>
            <a:endParaRPr lang="en-US" dirty="0">
              <a:solidFill>
                <a:srgbClr val="3A4060"/>
              </a:solidFill>
              <a:latin typeface="Myriad Pro Light" panose="020B0603030403020204" pitchFamily="34" charset="0"/>
            </a:endParaRPr>
          </a:p>
          <a:p>
            <a:pPr algn="ctr">
              <a:spcAft>
                <a:spcPts val="600"/>
              </a:spcAft>
            </a:pPr>
            <a:r>
              <a:rPr lang="en-US" sz="800" dirty="0">
                <a:solidFill>
                  <a:srgbClr val="3A4060"/>
                </a:solidFill>
                <a:latin typeface="Myriad Pro Light" panose="020B0603030403020204" pitchFamily="34" charset="0"/>
              </a:rPr>
              <a:t>* These slides cover issues which should be presented within a safeguarding training context, by / in consultation with your designated safeguarding lead</a:t>
            </a:r>
          </a:p>
        </p:txBody>
      </p:sp>
    </p:spTree>
    <p:extLst>
      <p:ext uri="{BB962C8B-B14F-4D97-AF65-F5344CB8AC3E}">
        <p14:creationId xmlns:p14="http://schemas.microsoft.com/office/powerpoint/2010/main" val="260388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75D09D-7BC6-4015-81D6-BB5A6F131D89}"/>
              </a:ext>
            </a:extLst>
          </p:cNvPr>
          <p:cNvSpPr txBox="1"/>
          <p:nvPr/>
        </p:nvSpPr>
        <p:spPr>
          <a:xfrm>
            <a:off x="235129" y="282138"/>
            <a:ext cx="7632963" cy="3539430"/>
          </a:xfrm>
          <a:prstGeom prst="rect">
            <a:avLst/>
          </a:prstGeom>
          <a:noFill/>
        </p:spPr>
        <p:txBody>
          <a:bodyPr wrap="square" rtlCol="0">
            <a:spAutoFit/>
          </a:bodyPr>
          <a:lstStyle/>
          <a:p>
            <a:pPr marL="514350" indent="-514350">
              <a:buFont typeface="+mj-lt"/>
              <a:buAutoNum type="arabicPeriod" startAt="12"/>
            </a:pPr>
            <a:r>
              <a:rPr lang="en-GB" sz="2800" dirty="0"/>
              <a:t>Today we have focussed on some of the bad things, but it’s not all doom and gloom. There were many positives – what do you think pupils love about streaming, </a:t>
            </a:r>
            <a:r>
              <a:rPr lang="en-GB" sz="2800" dirty="0" err="1"/>
              <a:t>videochatting</a:t>
            </a:r>
            <a:r>
              <a:rPr lang="en-GB" sz="2800" dirty="0"/>
              <a:t> and their lives online in general?</a:t>
            </a:r>
          </a:p>
          <a:p>
            <a:pPr marL="514350" indent="-514350">
              <a:buFont typeface="+mj-lt"/>
              <a:buAutoNum type="arabicPeriod" startAt="12"/>
            </a:pPr>
            <a:r>
              <a:rPr lang="en-GB" sz="2800" dirty="0"/>
              <a:t>How can we balance our messages to pupils and show we understand the positive aspects of livestreaming and life online?</a:t>
            </a:r>
          </a:p>
        </p:txBody>
      </p:sp>
      <p:sp>
        <p:nvSpPr>
          <p:cNvPr id="8" name="TextBox 7">
            <a:extLst>
              <a:ext uri="{FF2B5EF4-FFF2-40B4-BE49-F238E27FC236}">
                <a16:creationId xmlns:a16="http://schemas.microsoft.com/office/drawing/2014/main" id="{5E349B2A-8747-47F5-8584-050B2C0C6D60}"/>
              </a:ext>
            </a:extLst>
          </p:cNvPr>
          <p:cNvSpPr txBox="1"/>
          <p:nvPr/>
        </p:nvSpPr>
        <p:spPr>
          <a:xfrm>
            <a:off x="8329203" y="192377"/>
            <a:ext cx="1428751" cy="2308324"/>
          </a:xfrm>
          <a:prstGeom prst="rect">
            <a:avLst/>
          </a:prstGeom>
          <a:solidFill>
            <a:schemeClr val="accent4">
              <a:lumMod val="60000"/>
              <a:lumOff val="40000"/>
            </a:schemeClr>
          </a:solidFill>
        </p:spPr>
        <p:txBody>
          <a:bodyPr wrap="square" rtlCol="0">
            <a:spAutoFit/>
          </a:bodyPr>
          <a:lstStyle/>
          <a:p>
            <a:r>
              <a:rPr lang="en-GB" dirty="0">
                <a:solidFill>
                  <a:srgbClr val="FF0000"/>
                </a:solidFill>
              </a:rPr>
              <a:t>The number will appear when you click through the presentation.</a:t>
            </a:r>
          </a:p>
          <a:p>
            <a:r>
              <a:rPr lang="en-GB" dirty="0">
                <a:solidFill>
                  <a:srgbClr val="FF0000"/>
                </a:solidFill>
              </a:rPr>
              <a:t>It is in the notes below</a:t>
            </a:r>
          </a:p>
        </p:txBody>
      </p:sp>
    </p:spTree>
    <p:extLst>
      <p:ext uri="{BB962C8B-B14F-4D97-AF65-F5344CB8AC3E}">
        <p14:creationId xmlns:p14="http://schemas.microsoft.com/office/powerpoint/2010/main" val="356815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generated with very high confidence">
            <a:extLst>
              <a:ext uri="{FF2B5EF4-FFF2-40B4-BE49-F238E27FC236}">
                <a16:creationId xmlns:a16="http://schemas.microsoft.com/office/drawing/2014/main" id="{D14049B1-49DE-4F9E-8923-7378E4320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165" y="1582698"/>
            <a:ext cx="3819443" cy="2787161"/>
          </a:xfrm>
          <a:prstGeom prst="rect">
            <a:avLst/>
          </a:prstGeom>
          <a:ln w="6350">
            <a:solidFill>
              <a:schemeClr val="bg1">
                <a:lumMod val="65000"/>
              </a:schemeClr>
            </a:solidFill>
          </a:ln>
        </p:spPr>
      </p:pic>
      <p:pic>
        <p:nvPicPr>
          <p:cNvPr id="5" name="Picture 4" descr="A screenshot of a cell phone&#10;&#10;Description generated with very high confidence">
            <a:extLst>
              <a:ext uri="{FF2B5EF4-FFF2-40B4-BE49-F238E27FC236}">
                <a16:creationId xmlns:a16="http://schemas.microsoft.com/office/drawing/2014/main" id="{26E70497-C181-4C08-890C-E9C233FC7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08" y="189834"/>
            <a:ext cx="3819443" cy="2787161"/>
          </a:xfrm>
          <a:prstGeom prst="rect">
            <a:avLst/>
          </a:prstGeom>
          <a:ln w="6350">
            <a:solidFill>
              <a:schemeClr val="bg1">
                <a:lumMod val="65000"/>
              </a:schemeClr>
            </a:solidFill>
          </a:ln>
        </p:spPr>
      </p:pic>
    </p:spTree>
    <p:extLst>
      <p:ext uri="{BB962C8B-B14F-4D97-AF65-F5344CB8AC3E}">
        <p14:creationId xmlns:p14="http://schemas.microsoft.com/office/powerpoint/2010/main" val="297885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generated with very high confidence">
            <a:extLst>
              <a:ext uri="{FF2B5EF4-FFF2-40B4-BE49-F238E27FC236}">
                <a16:creationId xmlns:a16="http://schemas.microsoft.com/office/drawing/2014/main" id="{E06BB072-0E55-4BD2-9B66-9624096F2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83" y="1649110"/>
            <a:ext cx="3816025" cy="2784667"/>
          </a:xfrm>
          <a:prstGeom prst="rect">
            <a:avLst/>
          </a:prstGeom>
          <a:ln>
            <a:solidFill>
              <a:schemeClr val="bg1">
                <a:lumMod val="65000"/>
              </a:schemeClr>
            </a:solidFill>
          </a:ln>
        </p:spPr>
      </p:pic>
      <p:pic>
        <p:nvPicPr>
          <p:cNvPr id="13" name="Picture 12" descr="A screenshot of a cell phone&#10;&#10;Description generated with very high confidence">
            <a:extLst>
              <a:ext uri="{FF2B5EF4-FFF2-40B4-BE49-F238E27FC236}">
                <a16:creationId xmlns:a16="http://schemas.microsoft.com/office/drawing/2014/main" id="{1666F466-AE6D-4A74-BCB9-246AA3CDC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225" y="148855"/>
            <a:ext cx="3816025" cy="2784667"/>
          </a:xfrm>
          <a:prstGeom prst="rect">
            <a:avLst/>
          </a:prstGeom>
          <a:ln>
            <a:solidFill>
              <a:schemeClr val="bg1">
                <a:lumMod val="65000"/>
              </a:schemeClr>
            </a:solidFill>
          </a:ln>
        </p:spPr>
      </p:pic>
    </p:spTree>
    <p:extLst>
      <p:ext uri="{BB962C8B-B14F-4D97-AF65-F5344CB8AC3E}">
        <p14:creationId xmlns:p14="http://schemas.microsoft.com/office/powerpoint/2010/main" val="4260348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8CAE22CB-961C-4055-9A98-24BCC56B3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965" y="1669313"/>
            <a:ext cx="3780328" cy="2758618"/>
          </a:xfrm>
          <a:prstGeom prst="rect">
            <a:avLst/>
          </a:prstGeom>
          <a:ln>
            <a:solidFill>
              <a:schemeClr val="bg1">
                <a:lumMod val="65000"/>
              </a:schemeClr>
            </a:solidFill>
          </a:ln>
        </p:spPr>
      </p:pic>
      <p:pic>
        <p:nvPicPr>
          <p:cNvPr id="7" name="Picture 6" descr="A screenshot of a cell phone&#10;&#10;Description generated with very high confidence">
            <a:extLst>
              <a:ext uri="{FF2B5EF4-FFF2-40B4-BE49-F238E27FC236}">
                <a16:creationId xmlns:a16="http://schemas.microsoft.com/office/drawing/2014/main" id="{98FE62D8-A0A7-4316-BE07-C3B5BE277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07" y="180757"/>
            <a:ext cx="3780329" cy="2758619"/>
          </a:xfrm>
          <a:prstGeom prst="rect">
            <a:avLst/>
          </a:prstGeom>
          <a:ln>
            <a:solidFill>
              <a:schemeClr val="bg1">
                <a:lumMod val="65000"/>
              </a:schemeClr>
            </a:solidFill>
          </a:ln>
        </p:spPr>
      </p:pic>
    </p:spTree>
    <p:extLst>
      <p:ext uri="{BB962C8B-B14F-4D97-AF65-F5344CB8AC3E}">
        <p14:creationId xmlns:p14="http://schemas.microsoft.com/office/powerpoint/2010/main" val="3101679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book, text&#10;&#10;Description generated with very high confidence">
            <a:extLst>
              <a:ext uri="{FF2B5EF4-FFF2-40B4-BE49-F238E27FC236}">
                <a16:creationId xmlns:a16="http://schemas.microsoft.com/office/drawing/2014/main" id="{9FCEE7C8-D98E-43A9-861C-03C169289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0267">
            <a:off x="412373" y="258878"/>
            <a:ext cx="2866170" cy="4054243"/>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A9EEF566-3E63-4306-B4E4-B5A2B8DE23D6}"/>
              </a:ext>
            </a:extLst>
          </p:cNvPr>
          <p:cNvSpPr txBox="1"/>
          <p:nvPr/>
        </p:nvSpPr>
        <p:spPr>
          <a:xfrm>
            <a:off x="3289196" y="1624279"/>
            <a:ext cx="4572110" cy="1323439"/>
          </a:xfrm>
          <a:prstGeom prst="rect">
            <a:avLst/>
          </a:prstGeom>
          <a:noFill/>
        </p:spPr>
        <p:txBody>
          <a:bodyPr wrap="square" rtlCol="0">
            <a:spAutoFit/>
          </a:bodyPr>
          <a:lstStyle/>
          <a:p>
            <a:pPr algn="ctr"/>
            <a:r>
              <a:rPr lang="en-US" sz="2000" dirty="0"/>
              <a:t>Hopes &amp; Streams report </a:t>
            </a:r>
            <a:r>
              <a:rPr lang="en-US" sz="2000" dirty="0">
                <a:hlinkClick r:id="rId3"/>
              </a:rPr>
              <a:t>pupilsurvey.lgfl.net</a:t>
            </a:r>
            <a:endParaRPr lang="en-US" sz="2000" dirty="0"/>
          </a:p>
          <a:p>
            <a:pPr algn="ctr"/>
            <a:r>
              <a:rPr lang="en-US" sz="2000" dirty="0"/>
              <a:t>Livestreaming resources &amp; signposting </a:t>
            </a:r>
            <a:r>
              <a:rPr lang="en-US" sz="2000" dirty="0">
                <a:hlinkClick r:id="rId4"/>
              </a:rPr>
              <a:t>livestreaming.lgfl.net</a:t>
            </a:r>
            <a:endParaRPr lang="en-US" sz="500" dirty="0">
              <a:solidFill>
                <a:srgbClr val="3A4060"/>
              </a:solidFill>
              <a:latin typeface="Myriad Pro Light" panose="020B0603030403020204" pitchFamily="34" charset="0"/>
            </a:endParaRPr>
          </a:p>
        </p:txBody>
      </p:sp>
    </p:spTree>
    <p:extLst>
      <p:ext uri="{BB962C8B-B14F-4D97-AF65-F5344CB8AC3E}">
        <p14:creationId xmlns:p14="http://schemas.microsoft.com/office/powerpoint/2010/main" val="94633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AC1840-908B-4878-91C8-C43EB7A3A731}"/>
              </a:ext>
            </a:extLst>
          </p:cNvPr>
          <p:cNvSpPr/>
          <p:nvPr/>
        </p:nvSpPr>
        <p:spPr>
          <a:xfrm>
            <a:off x="248194" y="810458"/>
            <a:ext cx="7631612" cy="3139321"/>
          </a:xfrm>
          <a:prstGeom prst="rect">
            <a:avLst/>
          </a:prstGeom>
        </p:spPr>
        <p:txBody>
          <a:bodyPr wrap="square">
            <a:spAutoFit/>
          </a:bodyPr>
          <a:lstStyle/>
          <a:p>
            <a:pPr algn="ctr"/>
            <a:r>
              <a:rPr lang="en-US" sz="1800" dirty="0">
                <a:solidFill>
                  <a:schemeClr val="tx1"/>
                </a:solidFill>
                <a:latin typeface="+mn-lt"/>
              </a:rPr>
              <a:t>Feel free to edit this PowerPoint to meet the needs of your school staff but please do not try to edit the graphics or remove the brand logos or weblinks.</a:t>
            </a:r>
          </a:p>
          <a:p>
            <a:pPr algn="ctr"/>
            <a:endParaRPr lang="en-US" sz="1800" dirty="0">
              <a:solidFill>
                <a:schemeClr val="tx1"/>
              </a:solidFill>
              <a:latin typeface="+mn-lt"/>
            </a:endParaRPr>
          </a:p>
          <a:p>
            <a:pPr algn="ctr"/>
            <a:r>
              <a:rPr lang="en-US" sz="1800" dirty="0">
                <a:solidFill>
                  <a:schemeClr val="tx1"/>
                </a:solidFill>
                <a:latin typeface="+mn-lt"/>
              </a:rPr>
              <a:t>We would love to hear how you use this / if it’s useful, how we can improve it and what else we can do to support you – get in touch with @</a:t>
            </a:r>
            <a:r>
              <a:rPr lang="en-US" sz="1800" dirty="0" err="1">
                <a:solidFill>
                  <a:schemeClr val="tx1"/>
                </a:solidFill>
                <a:latin typeface="+mn-lt"/>
              </a:rPr>
              <a:t>LGfLDigiSafe</a:t>
            </a:r>
            <a:r>
              <a:rPr lang="en-US" sz="1800" dirty="0">
                <a:solidFill>
                  <a:schemeClr val="tx1"/>
                </a:solidFill>
                <a:latin typeface="+mn-lt"/>
              </a:rPr>
              <a:t> on </a:t>
            </a:r>
            <a:r>
              <a:rPr lang="en-GB" sz="1800" u="sng" kern="1200" dirty="0">
                <a:solidFill>
                  <a:schemeClr val="tx1"/>
                </a:solidFill>
                <a:latin typeface="+mn-lt"/>
                <a:ea typeface="+mn-ea"/>
                <a:cs typeface="+mn-cs"/>
                <a:hlinkClick r:id="rId3"/>
              </a:rPr>
              <a:t>Facebook</a:t>
            </a:r>
            <a:r>
              <a:rPr lang="en-GB" sz="1800" kern="1200" dirty="0">
                <a:solidFill>
                  <a:schemeClr val="tx1"/>
                </a:solidFill>
                <a:latin typeface="+mn-lt"/>
                <a:ea typeface="+mn-ea"/>
                <a:cs typeface="+mn-cs"/>
              </a:rPr>
              <a:t> or </a:t>
            </a:r>
            <a:r>
              <a:rPr lang="en-GB" sz="1800" u="sng" kern="1200" dirty="0">
                <a:solidFill>
                  <a:schemeClr val="tx1"/>
                </a:solidFill>
                <a:latin typeface="+mn-lt"/>
                <a:ea typeface="+mn-ea"/>
                <a:cs typeface="+mn-cs"/>
                <a:hlinkClick r:id="rId4"/>
              </a:rPr>
              <a:t>Twitter</a:t>
            </a:r>
            <a:endParaRPr lang="en-GB" sz="1800" u="sng" kern="1200" dirty="0">
              <a:solidFill>
                <a:schemeClr val="tx1"/>
              </a:solidFill>
              <a:latin typeface="+mn-lt"/>
              <a:ea typeface="+mn-ea"/>
              <a:cs typeface="+mn-cs"/>
            </a:endParaRPr>
          </a:p>
          <a:p>
            <a:pPr algn="ctr"/>
            <a:endParaRPr lang="en-GB" u="sng" dirty="0"/>
          </a:p>
          <a:p>
            <a:pPr algn="ctr"/>
            <a:r>
              <a:rPr lang="en-GB" sz="1800" u="sng" kern="1200" dirty="0">
                <a:solidFill>
                  <a:schemeClr val="tx1"/>
                </a:solidFill>
                <a:latin typeface="+mn-lt"/>
                <a:ea typeface="+mn-ea"/>
                <a:cs typeface="+mn-cs"/>
              </a:rPr>
              <a:t>NB: There are notes on each slide – including this one – to help the presenter.</a:t>
            </a:r>
          </a:p>
          <a:p>
            <a:pPr algn="ctr"/>
            <a:endParaRPr lang="en-US" sz="1800" dirty="0">
              <a:solidFill>
                <a:schemeClr val="tx1"/>
              </a:solidFill>
              <a:latin typeface="+mn-lt"/>
            </a:endParaRPr>
          </a:p>
          <a:p>
            <a:pPr algn="ctr"/>
            <a:r>
              <a:rPr lang="en-US" sz="1800" dirty="0">
                <a:solidFill>
                  <a:schemeClr val="tx1"/>
                </a:solidFill>
                <a:latin typeface="+mn-lt"/>
              </a:rPr>
              <a:t>Hopes &amp; Streams report: </a:t>
            </a:r>
            <a:r>
              <a:rPr lang="en-US" sz="1800" dirty="0">
                <a:solidFill>
                  <a:schemeClr val="tx1"/>
                </a:solidFill>
                <a:latin typeface="+mn-lt"/>
                <a:hlinkClick r:id="rId5"/>
              </a:rPr>
              <a:t>pupilsurvey.lgfl.net</a:t>
            </a:r>
            <a:endParaRPr lang="en-US" sz="1800" dirty="0">
              <a:solidFill>
                <a:schemeClr val="tx1"/>
              </a:solidFill>
              <a:latin typeface="+mn-lt"/>
            </a:endParaRPr>
          </a:p>
          <a:p>
            <a:pPr algn="ctr"/>
            <a:r>
              <a:rPr lang="en-US" sz="1800" dirty="0">
                <a:solidFill>
                  <a:schemeClr val="tx1"/>
                </a:solidFill>
                <a:latin typeface="+mn-lt"/>
              </a:rPr>
              <a:t>Livestreaming resources &amp; signposting: </a:t>
            </a:r>
            <a:r>
              <a:rPr lang="en-US" sz="1800" dirty="0">
                <a:solidFill>
                  <a:schemeClr val="tx1"/>
                </a:solidFill>
                <a:latin typeface="+mn-lt"/>
                <a:hlinkClick r:id="rId6"/>
              </a:rPr>
              <a:t>livestreaming.lgfl.net </a:t>
            </a:r>
            <a:endParaRPr lang="en-US" sz="1800" dirty="0">
              <a:solidFill>
                <a:schemeClr val="tx1"/>
              </a:solidFill>
              <a:latin typeface="+mn-lt"/>
            </a:endParaRPr>
          </a:p>
        </p:txBody>
      </p:sp>
    </p:spTree>
    <p:extLst>
      <p:ext uri="{BB962C8B-B14F-4D97-AF65-F5344CB8AC3E}">
        <p14:creationId xmlns:p14="http://schemas.microsoft.com/office/powerpoint/2010/main" val="150533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4C98208-1E81-4E9E-93F0-6EEF5225F3FC}"/>
              </a:ext>
            </a:extLst>
          </p:cNvPr>
          <p:cNvGrpSpPr/>
          <p:nvPr/>
        </p:nvGrpSpPr>
        <p:grpSpPr>
          <a:xfrm>
            <a:off x="261026" y="282141"/>
            <a:ext cx="3727814" cy="4067790"/>
            <a:chOff x="261026" y="282141"/>
            <a:chExt cx="3727814" cy="4067790"/>
          </a:xfrm>
        </p:grpSpPr>
        <p:pic>
          <p:nvPicPr>
            <p:cNvPr id="5" name="Picture 4" descr="A screenshot of a cell phone&#10;&#10;Description generated with very high confidence">
              <a:extLst>
                <a:ext uri="{FF2B5EF4-FFF2-40B4-BE49-F238E27FC236}">
                  <a16:creationId xmlns:a16="http://schemas.microsoft.com/office/drawing/2014/main" id="{5437293D-5BD0-43DA-8AA0-CC5D6551E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26" y="282141"/>
              <a:ext cx="3727814" cy="4067790"/>
            </a:xfrm>
            <a:prstGeom prst="rect">
              <a:avLst/>
            </a:prstGeom>
            <a:ln>
              <a:solidFill>
                <a:schemeClr val="bg1">
                  <a:lumMod val="65000"/>
                </a:schemeClr>
              </a:solidFill>
            </a:ln>
          </p:spPr>
        </p:pic>
        <p:sp>
          <p:nvSpPr>
            <p:cNvPr id="2" name="Rectangle 1">
              <a:extLst>
                <a:ext uri="{FF2B5EF4-FFF2-40B4-BE49-F238E27FC236}">
                  <a16:creationId xmlns:a16="http://schemas.microsoft.com/office/drawing/2014/main" id="{222435B1-7EB0-48B5-B107-BB22DD3B71BB}"/>
                </a:ext>
              </a:extLst>
            </p:cNvPr>
            <p:cNvSpPr/>
            <p:nvPr/>
          </p:nvSpPr>
          <p:spPr>
            <a:xfrm>
              <a:off x="1502229" y="940526"/>
              <a:ext cx="1306285" cy="300445"/>
            </a:xfrm>
            <a:prstGeom prst="rect">
              <a:avLst/>
            </a:prstGeom>
            <a:pattFill prst="lgCheck">
              <a:fgClr>
                <a:srgbClr val="FF0000"/>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A7B5920B-080D-4AD3-81D9-DB34E0D5DCC1}"/>
              </a:ext>
            </a:extLst>
          </p:cNvPr>
          <p:cNvSpPr txBox="1"/>
          <p:nvPr/>
        </p:nvSpPr>
        <p:spPr>
          <a:xfrm>
            <a:off x="-1624694" y="25329"/>
            <a:ext cx="1428752" cy="4524315"/>
          </a:xfrm>
          <a:prstGeom prst="rect">
            <a:avLst/>
          </a:prstGeom>
          <a:solidFill>
            <a:schemeClr val="accent4">
              <a:lumMod val="60000"/>
              <a:lumOff val="40000"/>
            </a:schemeClr>
          </a:solidFill>
        </p:spPr>
        <p:txBody>
          <a:bodyPr wrap="square" rtlCol="0">
            <a:spAutoFit/>
          </a:bodyPr>
          <a:lstStyle/>
          <a:p>
            <a:r>
              <a:rPr lang="en-GB" sz="1600" dirty="0">
                <a:solidFill>
                  <a:srgbClr val="FF0000"/>
                </a:solidFill>
              </a:rPr>
              <a:t>NB: This PPT includes animations; you need to play it to see it in action – e.g. questions appear one by one and the blanked out figures appear as you click through. This message will not appear when you run the presentation.</a:t>
            </a:r>
          </a:p>
        </p:txBody>
      </p:sp>
      <p:sp>
        <p:nvSpPr>
          <p:cNvPr id="12" name="TextBox 11">
            <a:extLst>
              <a:ext uri="{FF2B5EF4-FFF2-40B4-BE49-F238E27FC236}">
                <a16:creationId xmlns:a16="http://schemas.microsoft.com/office/drawing/2014/main" id="{B8B0B302-D407-422B-82CC-45B0E62F324C}"/>
              </a:ext>
            </a:extLst>
          </p:cNvPr>
          <p:cNvSpPr txBox="1"/>
          <p:nvPr/>
        </p:nvSpPr>
        <p:spPr>
          <a:xfrm>
            <a:off x="8329203" y="192377"/>
            <a:ext cx="1428751" cy="2862322"/>
          </a:xfrm>
          <a:prstGeom prst="rect">
            <a:avLst/>
          </a:prstGeom>
          <a:solidFill>
            <a:schemeClr val="accent4">
              <a:lumMod val="60000"/>
              <a:lumOff val="40000"/>
            </a:schemeClr>
          </a:solidFill>
        </p:spPr>
        <p:txBody>
          <a:bodyPr wrap="square" rtlCol="0">
            <a:spAutoFit/>
          </a:bodyPr>
          <a:lstStyle/>
          <a:p>
            <a:r>
              <a:rPr lang="en-GB" dirty="0">
                <a:solidFill>
                  <a:srgbClr val="FF0000"/>
                </a:solidFill>
              </a:rPr>
              <a:t>Make sure you have the notes section visible as answers and suggestions are there for the person leading the inset.</a:t>
            </a:r>
          </a:p>
        </p:txBody>
      </p:sp>
      <p:sp>
        <p:nvSpPr>
          <p:cNvPr id="11" name="TextBox 10">
            <a:extLst>
              <a:ext uri="{FF2B5EF4-FFF2-40B4-BE49-F238E27FC236}">
                <a16:creationId xmlns:a16="http://schemas.microsoft.com/office/drawing/2014/main" id="{55CCD962-B74B-48B6-973E-03B86C271E9E}"/>
              </a:ext>
            </a:extLst>
          </p:cNvPr>
          <p:cNvSpPr txBox="1"/>
          <p:nvPr/>
        </p:nvSpPr>
        <p:spPr>
          <a:xfrm>
            <a:off x="4064000" y="188823"/>
            <a:ext cx="3856804" cy="4401205"/>
          </a:xfrm>
          <a:prstGeom prst="rect">
            <a:avLst/>
          </a:prstGeom>
          <a:noFill/>
        </p:spPr>
        <p:txBody>
          <a:bodyPr wrap="square" rtlCol="0">
            <a:spAutoFit/>
          </a:bodyPr>
          <a:lstStyle/>
          <a:p>
            <a:pPr marL="514350" indent="-514350" defTabSz="179388">
              <a:buFont typeface="+mj-lt"/>
              <a:buAutoNum type="arabicPeriod"/>
            </a:pPr>
            <a:r>
              <a:rPr lang="en-GB" sz="2800" dirty="0"/>
              <a:t>What is livestreaming?</a:t>
            </a:r>
          </a:p>
          <a:p>
            <a:pPr marL="514350" indent="-514350" defTabSz="179388">
              <a:buFont typeface="+mj-lt"/>
              <a:buAutoNum type="arabicPeriod"/>
            </a:pPr>
            <a:r>
              <a:rPr lang="en-GB" sz="2800" dirty="0"/>
              <a:t>What led us to ask this question (including the youngest pupils)?</a:t>
            </a:r>
          </a:p>
          <a:p>
            <a:pPr marL="514350" indent="-514350" defTabSz="179388">
              <a:buFont typeface="+mj-lt"/>
              <a:buAutoNum type="arabicPeriod"/>
            </a:pPr>
            <a:r>
              <a:rPr lang="en-GB" sz="2800" dirty="0"/>
              <a:t>With a partner, guess the missing number. Why did you pick that number?</a:t>
            </a:r>
          </a:p>
        </p:txBody>
      </p:sp>
    </p:spTree>
    <p:extLst>
      <p:ext uri="{BB962C8B-B14F-4D97-AF65-F5344CB8AC3E}">
        <p14:creationId xmlns:p14="http://schemas.microsoft.com/office/powerpoint/2010/main" val="205090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5437293D-5BD0-43DA-8AA0-CC5D6551E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26" y="282141"/>
            <a:ext cx="3727814" cy="4067790"/>
          </a:xfrm>
          <a:prstGeom prst="rect">
            <a:avLst/>
          </a:prstGeom>
          <a:ln>
            <a:solidFill>
              <a:schemeClr val="bg1">
                <a:lumMod val="65000"/>
              </a:schemeClr>
            </a:solidFill>
          </a:ln>
        </p:spPr>
      </p:pic>
      <p:sp>
        <p:nvSpPr>
          <p:cNvPr id="10" name="TextBox 9">
            <a:extLst>
              <a:ext uri="{FF2B5EF4-FFF2-40B4-BE49-F238E27FC236}">
                <a16:creationId xmlns:a16="http://schemas.microsoft.com/office/drawing/2014/main" id="{49DD7620-DF56-4D40-A38C-48E9FD32B4CA}"/>
              </a:ext>
            </a:extLst>
          </p:cNvPr>
          <p:cNvSpPr txBox="1"/>
          <p:nvPr/>
        </p:nvSpPr>
        <p:spPr>
          <a:xfrm>
            <a:off x="4126611" y="218343"/>
            <a:ext cx="3856804" cy="3970318"/>
          </a:xfrm>
          <a:prstGeom prst="rect">
            <a:avLst/>
          </a:prstGeom>
          <a:noFill/>
        </p:spPr>
        <p:txBody>
          <a:bodyPr wrap="square" rtlCol="0">
            <a:spAutoFit/>
          </a:bodyPr>
          <a:lstStyle/>
          <a:p>
            <a:pPr marL="514350" indent="-514350">
              <a:buFont typeface="+mj-lt"/>
              <a:buAutoNum type="arabicPeriod" startAt="4"/>
            </a:pPr>
            <a:r>
              <a:rPr lang="en-GB" sz="2800" dirty="0"/>
              <a:t>What surprises you about the real figure?</a:t>
            </a:r>
          </a:p>
          <a:p>
            <a:pPr marL="514350" indent="-514350">
              <a:buFont typeface="+mj-lt"/>
              <a:buAutoNum type="arabicPeriod" startAt="4"/>
            </a:pPr>
            <a:r>
              <a:rPr lang="en-GB" sz="2800" dirty="0"/>
              <a:t>Could it happen with our pupils?</a:t>
            </a:r>
          </a:p>
          <a:p>
            <a:pPr marL="514350" indent="-514350">
              <a:buFont typeface="+mj-lt"/>
              <a:buAutoNum type="arabicPeriod" startAt="4"/>
            </a:pPr>
            <a:r>
              <a:rPr lang="en-GB" sz="2800" dirty="0"/>
              <a:t>What would you do or say if you discovered that this had happened to a child in your class?</a:t>
            </a:r>
          </a:p>
        </p:txBody>
      </p:sp>
    </p:spTree>
    <p:extLst>
      <p:ext uri="{BB962C8B-B14F-4D97-AF65-F5344CB8AC3E}">
        <p14:creationId xmlns:p14="http://schemas.microsoft.com/office/powerpoint/2010/main" val="7017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generated with very high confidence">
            <a:extLst>
              <a:ext uri="{FF2B5EF4-FFF2-40B4-BE49-F238E27FC236}">
                <a16:creationId xmlns:a16="http://schemas.microsoft.com/office/drawing/2014/main" id="{74968D49-0F96-4B59-A6F5-6B6457643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8" y="1605516"/>
            <a:ext cx="3934047" cy="2870791"/>
          </a:xfrm>
          <a:prstGeom prst="rect">
            <a:avLst/>
          </a:prstGeom>
          <a:ln>
            <a:solidFill>
              <a:schemeClr val="bg1">
                <a:lumMod val="65000"/>
              </a:schemeClr>
            </a:solidFill>
          </a:ln>
        </p:spPr>
      </p:pic>
      <p:pic>
        <p:nvPicPr>
          <p:cNvPr id="11" name="Picture 10" descr="A screenshot of a cell phone&#10;&#10;Description generated with very high confidence">
            <a:extLst>
              <a:ext uri="{FF2B5EF4-FFF2-40B4-BE49-F238E27FC236}">
                <a16:creationId xmlns:a16="http://schemas.microsoft.com/office/drawing/2014/main" id="{F3AD5EF0-44A9-4839-ADAC-6D7729C0D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523" y="63798"/>
            <a:ext cx="3934047" cy="2870791"/>
          </a:xfrm>
          <a:prstGeom prst="rect">
            <a:avLst/>
          </a:prstGeom>
          <a:ln>
            <a:solidFill>
              <a:schemeClr val="bg1">
                <a:lumMod val="65000"/>
              </a:schemeClr>
            </a:solidFill>
          </a:ln>
        </p:spPr>
      </p:pic>
    </p:spTree>
    <p:extLst>
      <p:ext uri="{BB962C8B-B14F-4D97-AF65-F5344CB8AC3E}">
        <p14:creationId xmlns:p14="http://schemas.microsoft.com/office/powerpoint/2010/main" val="567256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generated with high confidence">
            <a:extLst>
              <a:ext uri="{FF2B5EF4-FFF2-40B4-BE49-F238E27FC236}">
                <a16:creationId xmlns:a16="http://schemas.microsoft.com/office/drawing/2014/main" id="{0C37C957-07FC-4FF2-8786-DD2D94973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282139"/>
            <a:ext cx="3828870" cy="4067791"/>
          </a:xfrm>
          <a:prstGeom prst="rect">
            <a:avLst/>
          </a:prstGeom>
          <a:ln>
            <a:solidFill>
              <a:schemeClr val="bg1">
                <a:lumMod val="65000"/>
              </a:schemeClr>
            </a:solidFill>
          </a:ln>
        </p:spPr>
      </p:pic>
      <p:sp>
        <p:nvSpPr>
          <p:cNvPr id="3" name="TextBox 2">
            <a:extLst>
              <a:ext uri="{FF2B5EF4-FFF2-40B4-BE49-F238E27FC236}">
                <a16:creationId xmlns:a16="http://schemas.microsoft.com/office/drawing/2014/main" id="{2AD8220F-2DE6-4DCC-848D-8EB1445C8E6B}"/>
              </a:ext>
            </a:extLst>
          </p:cNvPr>
          <p:cNvSpPr txBox="1"/>
          <p:nvPr/>
        </p:nvSpPr>
        <p:spPr>
          <a:xfrm>
            <a:off x="235130" y="282139"/>
            <a:ext cx="3856804" cy="3970318"/>
          </a:xfrm>
          <a:prstGeom prst="rect">
            <a:avLst/>
          </a:prstGeom>
          <a:noFill/>
        </p:spPr>
        <p:txBody>
          <a:bodyPr wrap="square" rtlCol="0">
            <a:spAutoFit/>
          </a:bodyPr>
          <a:lstStyle/>
          <a:p>
            <a:pPr marL="514350" indent="-514350">
              <a:buFont typeface="+mj-lt"/>
              <a:buAutoNum type="arabicPeriod" startAt="7"/>
            </a:pPr>
            <a:r>
              <a:rPr lang="en-GB" sz="2800" dirty="0"/>
              <a:t>What about video chat? Will it be higher/lower/same?</a:t>
            </a:r>
          </a:p>
          <a:p>
            <a:pPr marL="514350" indent="-514350">
              <a:buFont typeface="+mj-lt"/>
              <a:buAutoNum type="arabicPeriod" startAt="7"/>
            </a:pPr>
            <a:r>
              <a:rPr lang="en-GB" sz="2800" dirty="0"/>
              <a:t>Are you surprised that it is lower?</a:t>
            </a:r>
          </a:p>
          <a:p>
            <a:pPr marL="514350" indent="-514350">
              <a:buFont typeface="+mj-lt"/>
              <a:buAutoNum type="arabicPeriod" startAt="7"/>
            </a:pPr>
            <a:r>
              <a:rPr lang="en-GB" sz="2800" dirty="0"/>
              <a:t>Should we work out which apps are worst and warn parents to stop using them?</a:t>
            </a:r>
          </a:p>
        </p:txBody>
      </p:sp>
      <p:grpSp>
        <p:nvGrpSpPr>
          <p:cNvPr id="2" name="Group 1">
            <a:extLst>
              <a:ext uri="{FF2B5EF4-FFF2-40B4-BE49-F238E27FC236}">
                <a16:creationId xmlns:a16="http://schemas.microsoft.com/office/drawing/2014/main" id="{36C5060A-F734-4024-A09F-7F74B5EA139D}"/>
              </a:ext>
            </a:extLst>
          </p:cNvPr>
          <p:cNvGrpSpPr/>
          <p:nvPr/>
        </p:nvGrpSpPr>
        <p:grpSpPr>
          <a:xfrm>
            <a:off x="4948814" y="1459272"/>
            <a:ext cx="952256" cy="300445"/>
            <a:chOff x="4948814" y="1459272"/>
            <a:chExt cx="1568044" cy="300445"/>
          </a:xfrm>
        </p:grpSpPr>
        <p:sp>
          <p:nvSpPr>
            <p:cNvPr id="5" name="Rectangle 4">
              <a:extLst>
                <a:ext uri="{FF2B5EF4-FFF2-40B4-BE49-F238E27FC236}">
                  <a16:creationId xmlns:a16="http://schemas.microsoft.com/office/drawing/2014/main" id="{6459B53F-5088-41BC-AAAE-4F6F105B1760}"/>
                </a:ext>
              </a:extLst>
            </p:cNvPr>
            <p:cNvSpPr/>
            <p:nvPr/>
          </p:nvSpPr>
          <p:spPr>
            <a:xfrm>
              <a:off x="4948814" y="1459272"/>
              <a:ext cx="1306285" cy="300445"/>
            </a:xfrm>
            <a:prstGeom prst="rect">
              <a:avLst/>
            </a:prstGeom>
            <a:pattFill prst="lgCheck">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4AB5CCD-6983-48A5-9A23-544E25A7F934}"/>
                </a:ext>
              </a:extLst>
            </p:cNvPr>
            <p:cNvSpPr/>
            <p:nvPr/>
          </p:nvSpPr>
          <p:spPr>
            <a:xfrm>
              <a:off x="5915967" y="1459272"/>
              <a:ext cx="600891" cy="300445"/>
            </a:xfrm>
            <a:prstGeom prst="rect">
              <a:avLst/>
            </a:prstGeom>
            <a:pattFill prst="lgCheck">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TextBox 8">
            <a:extLst>
              <a:ext uri="{FF2B5EF4-FFF2-40B4-BE49-F238E27FC236}">
                <a16:creationId xmlns:a16="http://schemas.microsoft.com/office/drawing/2014/main" id="{CF2020FF-3B22-41B2-8DCB-9384248AE7A5}"/>
              </a:ext>
            </a:extLst>
          </p:cNvPr>
          <p:cNvSpPr txBox="1"/>
          <p:nvPr/>
        </p:nvSpPr>
        <p:spPr>
          <a:xfrm>
            <a:off x="8329203" y="192377"/>
            <a:ext cx="1428751" cy="2308324"/>
          </a:xfrm>
          <a:prstGeom prst="rect">
            <a:avLst/>
          </a:prstGeom>
          <a:solidFill>
            <a:schemeClr val="accent4">
              <a:lumMod val="60000"/>
              <a:lumOff val="40000"/>
            </a:schemeClr>
          </a:solidFill>
        </p:spPr>
        <p:txBody>
          <a:bodyPr wrap="square" rtlCol="0">
            <a:spAutoFit/>
          </a:bodyPr>
          <a:lstStyle/>
          <a:p>
            <a:r>
              <a:rPr lang="en-GB" dirty="0">
                <a:solidFill>
                  <a:srgbClr val="FF0000"/>
                </a:solidFill>
              </a:rPr>
              <a:t>The number will appear when you click through the presentation.</a:t>
            </a:r>
          </a:p>
          <a:p>
            <a:r>
              <a:rPr lang="en-GB" dirty="0">
                <a:solidFill>
                  <a:srgbClr val="FF0000"/>
                </a:solidFill>
              </a:rPr>
              <a:t>It is in the notes below</a:t>
            </a:r>
          </a:p>
        </p:txBody>
      </p:sp>
    </p:spTree>
    <p:extLst>
      <p:ext uri="{BB962C8B-B14F-4D97-AF65-F5344CB8AC3E}">
        <p14:creationId xmlns:p14="http://schemas.microsoft.com/office/powerpoint/2010/main" val="268533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067B12FF-5CD4-49D0-B943-F13D9FA88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94" y="228974"/>
            <a:ext cx="1836383" cy="2003861"/>
          </a:xfrm>
          <a:prstGeom prst="rect">
            <a:avLst/>
          </a:prstGeom>
          <a:ln>
            <a:solidFill>
              <a:schemeClr val="bg1">
                <a:lumMod val="65000"/>
              </a:schemeClr>
            </a:solidFill>
          </a:ln>
        </p:spPr>
      </p:pic>
      <p:pic>
        <p:nvPicPr>
          <p:cNvPr id="5" name="Picture 4">
            <a:extLst>
              <a:ext uri="{FF2B5EF4-FFF2-40B4-BE49-F238E27FC236}">
                <a16:creationId xmlns:a16="http://schemas.microsoft.com/office/drawing/2014/main" id="{874B47B1-BD1A-41AA-9D3E-3C7C0AD65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61" y="2408650"/>
            <a:ext cx="1836383" cy="1950974"/>
          </a:xfrm>
          <a:prstGeom prst="rect">
            <a:avLst/>
          </a:prstGeom>
          <a:ln>
            <a:solidFill>
              <a:schemeClr val="bg1">
                <a:lumMod val="65000"/>
              </a:schemeClr>
            </a:solidFill>
          </a:ln>
        </p:spPr>
      </p:pic>
      <p:sp>
        <p:nvSpPr>
          <p:cNvPr id="6" name="TextBox 5">
            <a:extLst>
              <a:ext uri="{FF2B5EF4-FFF2-40B4-BE49-F238E27FC236}">
                <a16:creationId xmlns:a16="http://schemas.microsoft.com/office/drawing/2014/main" id="{9DD88ADD-2796-4DA5-8E11-5E0B8381A354}"/>
              </a:ext>
            </a:extLst>
          </p:cNvPr>
          <p:cNvSpPr txBox="1"/>
          <p:nvPr/>
        </p:nvSpPr>
        <p:spPr>
          <a:xfrm>
            <a:off x="2226954" y="239607"/>
            <a:ext cx="5682552" cy="3539430"/>
          </a:xfrm>
          <a:prstGeom prst="rect">
            <a:avLst/>
          </a:prstGeom>
          <a:noFill/>
        </p:spPr>
        <p:txBody>
          <a:bodyPr wrap="square" rtlCol="0">
            <a:spAutoFit/>
          </a:bodyPr>
          <a:lstStyle/>
          <a:p>
            <a:pPr marL="514350" indent="-514350">
              <a:buFont typeface="+mj-lt"/>
              <a:buAutoNum type="arabicPeriod" startAt="10"/>
            </a:pPr>
            <a:r>
              <a:rPr lang="en-GB" sz="2800" dirty="0"/>
              <a:t>Discuss – how can we convey the message about not getting undressed on camera to pupils in our setting in a sensitive manner that will not upset them or cause parental concern (consider the oldest and the youngest yeargroups)?</a:t>
            </a:r>
          </a:p>
        </p:txBody>
      </p:sp>
    </p:spTree>
    <p:extLst>
      <p:ext uri="{BB962C8B-B14F-4D97-AF65-F5344CB8AC3E}">
        <p14:creationId xmlns:p14="http://schemas.microsoft.com/office/powerpoint/2010/main" val="134250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generated with very high confidence">
            <a:extLst>
              <a:ext uri="{FF2B5EF4-FFF2-40B4-BE49-F238E27FC236}">
                <a16:creationId xmlns:a16="http://schemas.microsoft.com/office/drawing/2014/main" id="{D96F1940-B8EF-4E34-8337-6B2A099E6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252104"/>
            <a:ext cx="3828869" cy="4067791"/>
          </a:xfrm>
          <a:prstGeom prst="rect">
            <a:avLst/>
          </a:prstGeom>
          <a:ln>
            <a:solidFill>
              <a:schemeClr val="bg1">
                <a:lumMod val="65000"/>
              </a:schemeClr>
            </a:solidFill>
          </a:ln>
        </p:spPr>
      </p:pic>
      <p:sp>
        <p:nvSpPr>
          <p:cNvPr id="3" name="TextBox 2">
            <a:extLst>
              <a:ext uri="{FF2B5EF4-FFF2-40B4-BE49-F238E27FC236}">
                <a16:creationId xmlns:a16="http://schemas.microsoft.com/office/drawing/2014/main" id="{C175D09D-7BC6-4015-81D6-BB5A6F131D89}"/>
              </a:ext>
            </a:extLst>
          </p:cNvPr>
          <p:cNvSpPr txBox="1"/>
          <p:nvPr/>
        </p:nvSpPr>
        <p:spPr>
          <a:xfrm>
            <a:off x="235130" y="282139"/>
            <a:ext cx="3856804" cy="3539430"/>
          </a:xfrm>
          <a:prstGeom prst="rect">
            <a:avLst/>
          </a:prstGeom>
          <a:noFill/>
        </p:spPr>
        <p:txBody>
          <a:bodyPr wrap="square" rtlCol="0">
            <a:spAutoFit/>
          </a:bodyPr>
          <a:lstStyle/>
          <a:p>
            <a:pPr marL="514350" indent="-514350">
              <a:buFont typeface="+mj-lt"/>
              <a:buAutoNum type="arabicPeriod" startAt="11"/>
            </a:pPr>
            <a:r>
              <a:rPr lang="en-GB" sz="2800" dirty="0"/>
              <a:t>Many other good and bad things can happen on streams – what do you think is the missing number here and what do you think those things might be?</a:t>
            </a:r>
          </a:p>
        </p:txBody>
      </p:sp>
      <p:sp>
        <p:nvSpPr>
          <p:cNvPr id="5" name="Rectangle 4">
            <a:extLst>
              <a:ext uri="{FF2B5EF4-FFF2-40B4-BE49-F238E27FC236}">
                <a16:creationId xmlns:a16="http://schemas.microsoft.com/office/drawing/2014/main" id="{02D06589-2445-4C79-A3C0-15CD69EF9F5B}"/>
              </a:ext>
            </a:extLst>
          </p:cNvPr>
          <p:cNvSpPr/>
          <p:nvPr/>
        </p:nvSpPr>
        <p:spPr>
          <a:xfrm>
            <a:off x="4948815" y="1459272"/>
            <a:ext cx="250506" cy="300445"/>
          </a:xfrm>
          <a:prstGeom prst="rect">
            <a:avLst/>
          </a:prstGeom>
          <a:pattFill prst="lgCheck">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E349B2A-8747-47F5-8584-050B2C0C6D60}"/>
              </a:ext>
            </a:extLst>
          </p:cNvPr>
          <p:cNvSpPr txBox="1"/>
          <p:nvPr/>
        </p:nvSpPr>
        <p:spPr>
          <a:xfrm>
            <a:off x="8329203" y="192377"/>
            <a:ext cx="1428751" cy="2308324"/>
          </a:xfrm>
          <a:prstGeom prst="rect">
            <a:avLst/>
          </a:prstGeom>
          <a:solidFill>
            <a:schemeClr val="accent4">
              <a:lumMod val="60000"/>
              <a:lumOff val="40000"/>
            </a:schemeClr>
          </a:solidFill>
        </p:spPr>
        <p:txBody>
          <a:bodyPr wrap="square" rtlCol="0">
            <a:spAutoFit/>
          </a:bodyPr>
          <a:lstStyle/>
          <a:p>
            <a:r>
              <a:rPr lang="en-GB" dirty="0">
                <a:solidFill>
                  <a:srgbClr val="FF0000"/>
                </a:solidFill>
              </a:rPr>
              <a:t>The number will appear when you click through the presentation.</a:t>
            </a:r>
          </a:p>
          <a:p>
            <a:r>
              <a:rPr lang="en-GB" dirty="0">
                <a:solidFill>
                  <a:srgbClr val="FF0000"/>
                </a:solidFill>
              </a:rPr>
              <a:t>It is in the notes below</a:t>
            </a:r>
          </a:p>
        </p:txBody>
      </p:sp>
    </p:spTree>
    <p:extLst>
      <p:ext uri="{BB962C8B-B14F-4D97-AF65-F5344CB8AC3E}">
        <p14:creationId xmlns:p14="http://schemas.microsoft.com/office/powerpoint/2010/main" val="341932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F46C496C-638E-4B62-84D9-AE06EFA16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79" y="202018"/>
            <a:ext cx="3806190" cy="2777490"/>
          </a:xfrm>
          <a:prstGeom prst="rect">
            <a:avLst/>
          </a:prstGeom>
          <a:ln>
            <a:solidFill>
              <a:schemeClr val="bg1">
                <a:lumMod val="65000"/>
              </a:schemeClr>
            </a:solidFill>
          </a:ln>
        </p:spPr>
      </p:pic>
      <p:pic>
        <p:nvPicPr>
          <p:cNvPr id="8" name="Picture 7" descr="A screenshot of a cell phone&#10;&#10;Description generated with very high confidence">
            <a:extLst>
              <a:ext uri="{FF2B5EF4-FFF2-40B4-BE49-F238E27FC236}">
                <a16:creationId xmlns:a16="http://schemas.microsoft.com/office/drawing/2014/main" id="{51CF83A9-F400-4943-9C28-90B47D33A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8431" y="1590763"/>
            <a:ext cx="3806190" cy="2777490"/>
          </a:xfrm>
          <a:prstGeom prst="rect">
            <a:avLst/>
          </a:prstGeom>
          <a:ln>
            <a:solidFill>
              <a:schemeClr val="bg1">
                <a:lumMod val="65000"/>
              </a:schemeClr>
            </a:solidFill>
          </a:ln>
        </p:spPr>
      </p:pic>
    </p:spTree>
    <p:extLst>
      <p:ext uri="{BB962C8B-B14F-4D97-AF65-F5344CB8AC3E}">
        <p14:creationId xmlns:p14="http://schemas.microsoft.com/office/powerpoint/2010/main" val="274203654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TotalTime>
  <Words>1359</Words>
  <Application>Microsoft Office PowerPoint</Application>
  <PresentationFormat>Custom</PresentationFormat>
  <Paragraphs>73</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Myriad Pro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Bentley</dc:creator>
  <cp:lastModifiedBy>Mark Bentley</cp:lastModifiedBy>
  <cp:revision>29</cp:revision>
  <dcterms:created xsi:type="dcterms:W3CDTF">2018-07-13T10:28:02Z</dcterms:created>
  <dcterms:modified xsi:type="dcterms:W3CDTF">2018-07-16T09:12:59Z</dcterms:modified>
</cp:coreProperties>
</file>