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9"/>
  </p:notesMasterIdLst>
  <p:sldIdLst>
    <p:sldId id="284" r:id="rId2"/>
    <p:sldId id="257" r:id="rId3"/>
    <p:sldId id="273" r:id="rId4"/>
    <p:sldId id="261" r:id="rId5"/>
    <p:sldId id="272" r:id="rId6"/>
    <p:sldId id="264" r:id="rId7"/>
    <p:sldId id="274" r:id="rId8"/>
    <p:sldId id="282" r:id="rId9"/>
    <p:sldId id="268" r:id="rId10"/>
    <p:sldId id="278" r:id="rId11"/>
    <p:sldId id="277" r:id="rId12"/>
    <p:sldId id="276" r:id="rId13"/>
    <p:sldId id="275" r:id="rId14"/>
    <p:sldId id="281" r:id="rId15"/>
    <p:sldId id="280" r:id="rId16"/>
    <p:sldId id="283" r:id="rId17"/>
    <p:sldId id="271" r:id="rId18"/>
  </p:sldIdLst>
  <p:sldSz cx="8128000" cy="4572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a:srgbClr val="3A4060"/>
    <a:srgbClr val="0CD1E0"/>
    <a:srgbClr val="EE613A"/>
    <a:srgbClr val="F5A1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5163" autoAdjust="0"/>
  </p:normalViewPr>
  <p:slideViewPr>
    <p:cSldViewPr snapToGrid="0">
      <p:cViewPr varScale="1">
        <p:scale>
          <a:sx n="85" d="100"/>
          <a:sy n="85" d="100"/>
        </p:scale>
        <p:origin x="964" y="60"/>
      </p:cViewPr>
      <p:guideLst/>
    </p:cSldViewPr>
  </p:slideViewPr>
  <p:notesTextViewPr>
    <p:cViewPr>
      <p:scale>
        <a:sx n="3" d="2"/>
        <a:sy n="3" d="2"/>
      </p:scale>
      <p:origin x="0" y="0"/>
    </p:cViewPr>
  </p:notesTextViewPr>
  <p:sorterViewPr>
    <p:cViewPr>
      <p:scale>
        <a:sx n="150" d="100"/>
        <a:sy n="150" d="100"/>
      </p:scale>
      <p:origin x="0" y="-541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D2A7F85-6AAB-49F2-8BFE-FB62E787E961}" type="datetimeFigureOut">
              <a:rPr lang="en-GB" smtClean="0"/>
              <a:t>29/08/2018</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30B56E2-8853-482B-BF27-178BC896E282}" type="slidenum">
              <a:rPr lang="en-GB" smtClean="0"/>
              <a:t>‹#›</a:t>
            </a:fld>
            <a:endParaRPr lang="en-GB"/>
          </a:p>
        </p:txBody>
      </p:sp>
    </p:spTree>
    <p:extLst>
      <p:ext uri="{BB962C8B-B14F-4D97-AF65-F5344CB8AC3E}">
        <p14:creationId xmlns:p14="http://schemas.microsoft.com/office/powerpoint/2010/main" val="190359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BEFORE running a session for staff with these slides:</a:t>
            </a:r>
          </a:p>
          <a:p>
            <a:pPr marL="171450" indent="-171450">
              <a:buFont typeface="Arial" panose="020B0604020202020204" pitchFamily="34" charset="0"/>
              <a:buChar char="•"/>
            </a:pPr>
            <a:r>
              <a:rPr lang="en-GB" dirty="0"/>
              <a:t>Speak to your DSL / mental health lead / SLT; this should not be the only time staff hear about self-harm or bullying – this is not intended as a comprehensive introduction to the general topics, but to look specifically at ‘self-harm bullying’</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This training should be part of a planned and considered CPD programme and never used as a ‘filler’, especially given its sensitive nature / subject matter. Remember that this is an emotive subject for all staff, and some staff may be parents of children who self-harm, and/or have been affected themselves. </a:t>
            </a:r>
            <a:endParaRPr lang="en-GB" dirty="0"/>
          </a:p>
          <a:p>
            <a:pPr marL="171450" indent="-171450">
              <a:buFont typeface="Arial" panose="020B0604020202020204" pitchFamily="34" charset="0"/>
              <a:buChar char="•"/>
            </a:pPr>
            <a:r>
              <a:rPr lang="en-GB" dirty="0"/>
              <a:t>Be sure to first read at least the relevant section (‘Mental health, self-harm &amp; bullying’ on p.38) of the Hopes &amp; Streams report at https://pupilsurvey.lgfl.net – there are links to general teacher guidance on these topics. For example, you could ask colleagues to watch the video there first before coming to your session.</a:t>
            </a:r>
          </a:p>
          <a:p>
            <a:pPr marL="171450" indent="-171450">
              <a:buFont typeface="Arial" panose="020B0604020202020204" pitchFamily="34" charset="0"/>
              <a:buChar char="•"/>
            </a:pPr>
            <a:r>
              <a:rPr lang="en-US" dirty="0"/>
              <a:t>T</a:t>
            </a:r>
            <a:r>
              <a:rPr lang="en-GB" dirty="0"/>
              <a:t>here is also an open-access LGfL Healthy Minds resource with a section on Self-Harm – you could ask colleagues to read the document or watch the video (marked ‘for professionals’) in advance of the session from this page: http://healthyminds.lgfl.org.uk/no-harm.html </a:t>
            </a:r>
          </a:p>
          <a:p>
            <a:pPr marL="171450" indent="-171450">
              <a:buFont typeface="Arial" panose="020B0604020202020204" pitchFamily="34" charset="0"/>
              <a:buChar char="•"/>
            </a:pPr>
            <a:r>
              <a:rPr lang="en-GB" dirty="0"/>
              <a:t>DO NOT ask pupils about self-harm to replicate statistics here (or similar questions to elicit disclosures) without talking first to your DSL and ensuring the right frameworks are in place to support potential disclosures. </a:t>
            </a:r>
          </a:p>
          <a:p>
            <a:pPr marL="171450" indent="-171450">
              <a:buFont typeface="Arial" panose="020B0604020202020204" pitchFamily="34" charset="0"/>
              <a:buChar char="•"/>
            </a:pPr>
            <a:r>
              <a:rPr lang="en-GB" dirty="0"/>
              <a:t>Stress the same point to staff.</a:t>
            </a:r>
          </a:p>
          <a:p>
            <a:pPr marL="171450" indent="-171450">
              <a:buFont typeface="Arial" panose="020B0604020202020204" pitchFamily="34" charset="0"/>
              <a:buChar char="•"/>
            </a:pPr>
            <a:r>
              <a:rPr lang="en-GB" dirty="0"/>
              <a:t>If your school took part in the survey, however, you will have been sent returns for your school which you may wish to share with staff.</a:t>
            </a:r>
          </a:p>
          <a:p>
            <a:pPr marL="171450" indent="-171450">
              <a:buFont typeface="Arial" panose="020B0604020202020204" pitchFamily="34" charset="0"/>
              <a:buChar char="•"/>
            </a:pPr>
            <a:r>
              <a:rPr lang="en-GB" dirty="0"/>
              <a:t>These slides cover a quite specific area – please treat this session in the context of your whole-school approach, policy and strategy to both mental health and bullying, which will require broader training.</a:t>
            </a:r>
          </a:p>
        </p:txBody>
      </p:sp>
      <p:sp>
        <p:nvSpPr>
          <p:cNvPr id="4" name="Slide Number Placeholder 3"/>
          <p:cNvSpPr>
            <a:spLocks noGrp="1"/>
          </p:cNvSpPr>
          <p:nvPr>
            <p:ph type="sldNum" sz="quarter" idx="10"/>
          </p:nvPr>
        </p:nvSpPr>
        <p:spPr/>
        <p:txBody>
          <a:bodyPr/>
          <a:lstStyle/>
          <a:p>
            <a:fld id="{E30B56E2-8853-482B-BF27-178BC896E282}" type="slidenum">
              <a:rPr lang="en-GB" smtClean="0"/>
              <a:t>2</a:t>
            </a:fld>
            <a:endParaRPr lang="en-GB"/>
          </a:p>
        </p:txBody>
      </p:sp>
    </p:spTree>
    <p:extLst>
      <p:ext uri="{BB962C8B-B14F-4D97-AF65-F5344CB8AC3E}">
        <p14:creationId xmlns:p14="http://schemas.microsoft.com/office/powerpoint/2010/main" val="35305466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This slide is currently hidden. </a:t>
            </a:r>
            <a:r>
              <a:rPr lang="en-GB" dirty="0"/>
              <a:t>If you would like to have a further discussion on who pupils are happy talking to you may wish to unhide it. There are findings around reporting and who pupils like to talk to – and if it helps – in the Hopes &amp; Streams report – https://pupilsurvey.lgfl.net</a:t>
            </a:r>
          </a:p>
        </p:txBody>
      </p:sp>
      <p:sp>
        <p:nvSpPr>
          <p:cNvPr id="4" name="Slide Number Placeholder 3"/>
          <p:cNvSpPr>
            <a:spLocks noGrp="1"/>
          </p:cNvSpPr>
          <p:nvPr>
            <p:ph type="sldNum" sz="quarter" idx="10"/>
          </p:nvPr>
        </p:nvSpPr>
        <p:spPr/>
        <p:txBody>
          <a:bodyPr/>
          <a:lstStyle/>
          <a:p>
            <a:fld id="{E30B56E2-8853-482B-BF27-178BC896E282}" type="slidenum">
              <a:rPr lang="en-GB" smtClean="0"/>
              <a:t>14</a:t>
            </a:fld>
            <a:endParaRPr lang="en-GB"/>
          </a:p>
        </p:txBody>
      </p:sp>
    </p:spTree>
    <p:extLst>
      <p:ext uri="{BB962C8B-B14F-4D97-AF65-F5344CB8AC3E}">
        <p14:creationId xmlns:p14="http://schemas.microsoft.com/office/powerpoint/2010/main" val="3654176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For secondary settings / this slide is currently hidden:</a:t>
            </a:r>
            <a:r>
              <a:rPr lang="en-GB" dirty="0"/>
              <a:t> If you have time and find it appropriate, you may wish to discuss this statistic in the context of what you have just discussed. If so, unhide the slide.</a:t>
            </a:r>
          </a:p>
        </p:txBody>
      </p:sp>
      <p:sp>
        <p:nvSpPr>
          <p:cNvPr id="4" name="Slide Number Placeholder 3"/>
          <p:cNvSpPr>
            <a:spLocks noGrp="1"/>
          </p:cNvSpPr>
          <p:nvPr>
            <p:ph type="sldNum" sz="quarter" idx="10"/>
          </p:nvPr>
        </p:nvSpPr>
        <p:spPr/>
        <p:txBody>
          <a:bodyPr/>
          <a:lstStyle/>
          <a:p>
            <a:fld id="{E30B56E2-8853-482B-BF27-178BC896E282}" type="slidenum">
              <a:rPr lang="en-GB" smtClean="0"/>
              <a:t>15</a:t>
            </a:fld>
            <a:endParaRPr lang="en-GB"/>
          </a:p>
        </p:txBody>
      </p:sp>
    </p:spTree>
    <p:extLst>
      <p:ext uri="{BB962C8B-B14F-4D97-AF65-F5344CB8AC3E}">
        <p14:creationId xmlns:p14="http://schemas.microsoft.com/office/powerpoint/2010/main" val="1138433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did not already ask colleagues to watch this video before the session and have time, you could watch this together now (click on the image which will take you to https://videocentralhd.lgfl.org.uk/Premium_Watch.aspx?vid=uKmjZMfYz6ueUy</a:t>
            </a:r>
          </a:p>
          <a:p>
            <a:r>
              <a:rPr lang="en-US" dirty="0"/>
              <a:t>This is from the </a:t>
            </a:r>
            <a:r>
              <a:rPr lang="en-GB" dirty="0"/>
              <a:t>Self-Harm section of the open-access LGfL Healthy Minds resource, taken from this page: http://healthyminds.lgfl.org.uk/no-harm.html </a:t>
            </a:r>
          </a:p>
        </p:txBody>
      </p:sp>
      <p:sp>
        <p:nvSpPr>
          <p:cNvPr id="4" name="Slide Number Placeholder 3"/>
          <p:cNvSpPr>
            <a:spLocks noGrp="1"/>
          </p:cNvSpPr>
          <p:nvPr>
            <p:ph type="sldNum" sz="quarter" idx="10"/>
          </p:nvPr>
        </p:nvSpPr>
        <p:spPr/>
        <p:txBody>
          <a:bodyPr/>
          <a:lstStyle/>
          <a:p>
            <a:fld id="{E30B56E2-8853-482B-BF27-178BC896E282}" type="slidenum">
              <a:rPr lang="en-GB" smtClean="0"/>
              <a:t>16</a:t>
            </a:fld>
            <a:endParaRPr lang="en-GB"/>
          </a:p>
        </p:txBody>
      </p:sp>
    </p:spTree>
    <p:extLst>
      <p:ext uri="{BB962C8B-B14F-4D97-AF65-F5344CB8AC3E}">
        <p14:creationId xmlns:p14="http://schemas.microsoft.com/office/powerpoint/2010/main" val="731639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our report, p 38:</a:t>
            </a:r>
          </a:p>
          <a:p>
            <a:r>
              <a:rPr lang="en-US" dirty="0"/>
              <a:t>“To understand self-harm in general, teachers may find it helpful to watch this advice video - https://youtu.be/j3BUV6hhYiU - for schools from the Anna Freud National Centre for Children and Families which explains why children self-harm and what responses are helpful. Also, this Healthy Schools London document has further practical guidance for managing self-harm. http://www.healthyschools.london.gov.uk/sites/default/files/Ealing%27s%20Managing%20Self%20Harm%20Guidance%202014%20FINAL.pdf </a:t>
            </a:r>
            <a:endParaRPr lang="en-GB" dirty="0"/>
          </a:p>
        </p:txBody>
      </p:sp>
      <p:sp>
        <p:nvSpPr>
          <p:cNvPr id="4" name="Slide Number Placeholder 3"/>
          <p:cNvSpPr>
            <a:spLocks noGrp="1"/>
          </p:cNvSpPr>
          <p:nvPr>
            <p:ph type="sldNum" sz="quarter" idx="10"/>
          </p:nvPr>
        </p:nvSpPr>
        <p:spPr/>
        <p:txBody>
          <a:bodyPr/>
          <a:lstStyle/>
          <a:p>
            <a:fld id="{E30B56E2-8853-482B-BF27-178BC896E282}" type="slidenum">
              <a:rPr lang="en-GB" smtClean="0"/>
              <a:t>17</a:t>
            </a:fld>
            <a:endParaRPr lang="en-GB"/>
          </a:p>
        </p:txBody>
      </p:sp>
    </p:spTree>
    <p:extLst>
      <p:ext uri="{BB962C8B-B14F-4D97-AF65-F5344CB8AC3E}">
        <p14:creationId xmlns:p14="http://schemas.microsoft.com/office/powerpoint/2010/main" val="353629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take time before beginning to say that the issues in this training may well be upsetting. Be sure to announce the subject in advance of the session to allow staff to mentally prepare. Follow the usual procedures to remind staff that they can leave the room if they need to, and give them the opportunity to talk about any issues which may arise afterwards.</a:t>
            </a:r>
          </a:p>
          <a:p>
            <a:r>
              <a:rPr lang="en-GB" dirty="0"/>
              <a:t>It is quite likely that self-harm will already personally affect a number of staff in any school (e.g. regarding their own mental health history or that of children or other family members/friends). </a:t>
            </a:r>
          </a:p>
          <a:p>
            <a:r>
              <a:rPr lang="en-GB" dirty="0"/>
              <a:t>It is also likely to be distressing for other staff. Accordingly, do not deliver this training without discussing with the designated safeguarding lead (if that is not you), as s/he will be used to the precautions needed before covering sensitive issues like this, e.g. not rushing through and immediately dispatching staff to deliver a full day of lessons without the chance to process / discuss any issues.</a:t>
            </a:r>
          </a:p>
        </p:txBody>
      </p:sp>
      <p:sp>
        <p:nvSpPr>
          <p:cNvPr id="4" name="Slide Number Placeholder 3"/>
          <p:cNvSpPr>
            <a:spLocks noGrp="1"/>
          </p:cNvSpPr>
          <p:nvPr>
            <p:ph type="sldNum" sz="quarter" idx="10"/>
          </p:nvPr>
        </p:nvSpPr>
        <p:spPr/>
        <p:txBody>
          <a:bodyPr/>
          <a:lstStyle/>
          <a:p>
            <a:fld id="{E30B56E2-8853-482B-BF27-178BC896E282}" type="slidenum">
              <a:rPr lang="en-GB" smtClean="0"/>
              <a:t>3</a:t>
            </a:fld>
            <a:endParaRPr lang="en-GB"/>
          </a:p>
        </p:txBody>
      </p:sp>
    </p:spTree>
    <p:extLst>
      <p:ext uri="{BB962C8B-B14F-4D97-AF65-F5344CB8AC3E}">
        <p14:creationId xmlns:p14="http://schemas.microsoft.com/office/powerpoint/2010/main" val="2633619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Q1 – The exact wording of the question we asked was “Have you ever seen </a:t>
            </a:r>
            <a:r>
              <a:rPr lang="en-GB" sz="1200" dirty="0"/>
              <a:t>anything that encourages people to hurt themselves?”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The free-text comments revealed that it could be text (quote on slide 6 reveals what it might be), photos, videos, websites. Often a combination – as the quote on slide 6 shows.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Q2 – the answer appears on the next slide (Almost 1 in 6, which was 17.4% of the 40,000 pupils questioned)</a:t>
            </a:r>
          </a:p>
        </p:txBody>
      </p:sp>
      <p:sp>
        <p:nvSpPr>
          <p:cNvPr id="4" name="Slide Number Placeholder 3"/>
          <p:cNvSpPr>
            <a:spLocks noGrp="1"/>
          </p:cNvSpPr>
          <p:nvPr>
            <p:ph type="sldNum" sz="quarter" idx="10"/>
          </p:nvPr>
        </p:nvSpPr>
        <p:spPr/>
        <p:txBody>
          <a:bodyPr/>
          <a:lstStyle/>
          <a:p>
            <a:fld id="{E30B56E2-8853-482B-BF27-178BC896E282}" type="slidenum">
              <a:rPr lang="en-GB" smtClean="0"/>
              <a:t>4</a:t>
            </a:fld>
            <a:endParaRPr lang="en-GB"/>
          </a:p>
        </p:txBody>
      </p:sp>
    </p:spTree>
    <p:extLst>
      <p:ext uri="{BB962C8B-B14F-4D97-AF65-F5344CB8AC3E}">
        <p14:creationId xmlns:p14="http://schemas.microsoft.com/office/powerpoint/2010/main" val="2541022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Q3 – x</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Q4 – Not really, no – 16.3% (Primary) vs 18.7% (Secondary). It’s really important to take this seriously in both phases. You could ask colleagues to consider different approaches for different age groups in your setting.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Q5 – The quote marks in the question are deliberate as it is important not to think of issues as specifically a boy or a girl problem. Be sure to highlight this. Any case is significant and needs consideration.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Primary, there is little difference (15% vs 16%);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secondary, the gap widens (15.4% for boys and 20% for girls). Ask colleagues to consider why there might be a difference, but remind them that 15.4% of boys is a significant number and must not be underestimated.).</a:t>
            </a:r>
          </a:p>
        </p:txBody>
      </p:sp>
      <p:sp>
        <p:nvSpPr>
          <p:cNvPr id="4" name="Slide Number Placeholder 3"/>
          <p:cNvSpPr>
            <a:spLocks noGrp="1"/>
          </p:cNvSpPr>
          <p:nvPr>
            <p:ph type="sldNum" sz="quarter" idx="10"/>
          </p:nvPr>
        </p:nvSpPr>
        <p:spPr/>
        <p:txBody>
          <a:bodyPr/>
          <a:lstStyle/>
          <a:p>
            <a:fld id="{E30B56E2-8853-482B-BF27-178BC896E282}" type="slidenum">
              <a:rPr lang="en-GB" smtClean="0"/>
              <a:t>5</a:t>
            </a:fld>
            <a:endParaRPr lang="en-GB"/>
          </a:p>
        </p:txBody>
      </p:sp>
    </p:spTree>
    <p:extLst>
      <p:ext uri="{BB962C8B-B14F-4D97-AF65-F5344CB8AC3E}">
        <p14:creationId xmlns:p14="http://schemas.microsoft.com/office/powerpoint/2010/main" val="3484414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 Whilst it may be upsetting to dwell on this question, it is important to recognize that whilst </a:t>
            </a:r>
            <a:r>
              <a:rPr lang="en-US" u="sng" dirty="0"/>
              <a:t>some</a:t>
            </a:r>
            <a:r>
              <a:rPr lang="en-US" dirty="0"/>
              <a:t> people might brush off a single comment, often online bullying has a multiplying impact, coming into the home via a phone notification, sometimes again and again or from different people, and which you cannot get away from. What about if you receive it on your own, late at night / when you think you have left school / bullies behind.</a:t>
            </a:r>
          </a:p>
          <a:p>
            <a:r>
              <a:rPr lang="en-US" dirty="0"/>
              <a:t>Q7 - Ask this as a rhetorical question and reveal the answer swiftly (by clicking ‘next’) rather than give time to think about options – that would achieve nothing other than potentially upset staff.</a:t>
            </a:r>
          </a:p>
        </p:txBody>
      </p:sp>
      <p:sp>
        <p:nvSpPr>
          <p:cNvPr id="4" name="Slide Number Placeholder 3"/>
          <p:cNvSpPr>
            <a:spLocks noGrp="1"/>
          </p:cNvSpPr>
          <p:nvPr>
            <p:ph type="sldNum" sz="quarter" idx="10"/>
          </p:nvPr>
        </p:nvSpPr>
        <p:spPr/>
        <p:txBody>
          <a:bodyPr/>
          <a:lstStyle/>
          <a:p>
            <a:fld id="{E30B56E2-8853-482B-BF27-178BC896E282}" type="slidenum">
              <a:rPr lang="en-GB" smtClean="0"/>
              <a:t>6</a:t>
            </a:fld>
            <a:endParaRPr lang="en-GB"/>
          </a:p>
        </p:txBody>
      </p:sp>
    </p:spTree>
    <p:extLst>
      <p:ext uri="{BB962C8B-B14F-4D97-AF65-F5344CB8AC3E}">
        <p14:creationId xmlns:p14="http://schemas.microsoft.com/office/powerpoint/2010/main" val="975171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Q8 – This is a bit of a trick question; alarm bells should ring if you hear ‘no’. Keeping Children Safe in Education page 7 “Staff members working with children are advised to maintain an attitude of ‘it could happen here’”</a:t>
            </a:r>
          </a:p>
          <a:p>
            <a:r>
              <a:rPr lang="en-US" dirty="0"/>
              <a:t>Please point out that this survey was run across the UK with 40,000 pupils, across all demographics. Whilst the quote is from a 16 year old girl, there were similar answers from younger pupils, and from boys too. </a:t>
            </a:r>
          </a:p>
          <a:p>
            <a:r>
              <a:rPr lang="en-US" dirty="0"/>
              <a:t>Q9 – x (if they answer no, what could you do to change this?)</a:t>
            </a:r>
          </a:p>
          <a:p>
            <a:r>
              <a:rPr lang="en-US" dirty="0"/>
              <a:t>Q10 – Please ask your DSL/mental health lead for the wording to support this answer, which is all about ‘following school safeguarding procedures’. How does it fit into your anti-bullying / mental health strategy / policy?</a:t>
            </a:r>
          </a:p>
        </p:txBody>
      </p:sp>
      <p:sp>
        <p:nvSpPr>
          <p:cNvPr id="4" name="Slide Number Placeholder 3"/>
          <p:cNvSpPr>
            <a:spLocks noGrp="1"/>
          </p:cNvSpPr>
          <p:nvPr>
            <p:ph type="sldNum" sz="quarter" idx="10"/>
          </p:nvPr>
        </p:nvSpPr>
        <p:spPr/>
        <p:txBody>
          <a:bodyPr/>
          <a:lstStyle/>
          <a:p>
            <a:fld id="{E30B56E2-8853-482B-BF27-178BC896E282}" type="slidenum">
              <a:rPr lang="en-GB" smtClean="0"/>
              <a:t>7</a:t>
            </a:fld>
            <a:endParaRPr lang="en-GB"/>
          </a:p>
        </p:txBody>
      </p:sp>
    </p:spTree>
    <p:extLst>
      <p:ext uri="{BB962C8B-B14F-4D97-AF65-F5344CB8AC3E}">
        <p14:creationId xmlns:p14="http://schemas.microsoft.com/office/powerpoint/2010/main" val="3465097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statistic is to put self-harm bullying into the broader context of bullying. You may wish to discuss or simply show this statistic.</a:t>
            </a:r>
          </a:p>
          <a:p>
            <a:r>
              <a:rPr lang="en-GB" dirty="0"/>
              <a:t>Perhaps also relevant are the numbers of pupils who had sent or received violent images or videos (which may or may not relate to self-harm, but the volume of free-text comments relating to self-harm showed that this was a major issue): 15% of all pupils had seen/received violent images/videos; 6% admitted to having sent these.</a:t>
            </a:r>
          </a:p>
        </p:txBody>
      </p:sp>
      <p:sp>
        <p:nvSpPr>
          <p:cNvPr id="4" name="Slide Number Placeholder 3"/>
          <p:cNvSpPr>
            <a:spLocks noGrp="1"/>
          </p:cNvSpPr>
          <p:nvPr>
            <p:ph type="sldNum" sz="quarter" idx="10"/>
          </p:nvPr>
        </p:nvSpPr>
        <p:spPr/>
        <p:txBody>
          <a:bodyPr/>
          <a:lstStyle/>
          <a:p>
            <a:fld id="{E30B56E2-8853-482B-BF27-178BC896E282}" type="slidenum">
              <a:rPr lang="en-GB" smtClean="0"/>
              <a:t>8</a:t>
            </a:fld>
            <a:endParaRPr lang="en-GB"/>
          </a:p>
        </p:txBody>
      </p:sp>
    </p:spTree>
    <p:extLst>
      <p:ext uri="{BB962C8B-B14F-4D97-AF65-F5344CB8AC3E}">
        <p14:creationId xmlns:p14="http://schemas.microsoft.com/office/powerpoint/2010/main" val="1925760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Q12 - Give colleagues time for discussion and then show the quotes on the following slides. Pupils told us lots about the support they receive online and friendships that they would not make otherwise. It is important that as adults we show we understand these positives if we want children and young people to listen to us when we talk about the risks/dangers.</a:t>
            </a:r>
          </a:p>
          <a:p>
            <a:r>
              <a:rPr lang="en-GB" dirty="0"/>
              <a:t>If you want to know more about the positives, there are more in the report – see https://pupilsurvey.lgfl.net</a:t>
            </a:r>
          </a:p>
        </p:txBody>
      </p:sp>
      <p:sp>
        <p:nvSpPr>
          <p:cNvPr id="4" name="Slide Number Placeholder 3"/>
          <p:cNvSpPr>
            <a:spLocks noGrp="1"/>
          </p:cNvSpPr>
          <p:nvPr>
            <p:ph type="sldNum" sz="quarter" idx="10"/>
          </p:nvPr>
        </p:nvSpPr>
        <p:spPr/>
        <p:txBody>
          <a:bodyPr/>
          <a:lstStyle/>
          <a:p>
            <a:fld id="{E30B56E2-8853-482B-BF27-178BC896E282}" type="slidenum">
              <a:rPr lang="en-GB" smtClean="0"/>
              <a:t>9</a:t>
            </a:fld>
            <a:endParaRPr lang="en-GB"/>
          </a:p>
        </p:txBody>
      </p:sp>
    </p:spTree>
    <p:extLst>
      <p:ext uri="{BB962C8B-B14F-4D97-AF65-F5344CB8AC3E}">
        <p14:creationId xmlns:p14="http://schemas.microsoft.com/office/powerpoint/2010/main" val="2098003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12 – This discussion point will have no ‘correct’ answer, but check staff know what is meant by upstanding (anti-bullying term which contrasts a bystander with someone who stands up for someone, making them an upstander).</a:t>
            </a:r>
          </a:p>
          <a:p>
            <a:r>
              <a:rPr lang="en-GB" dirty="0"/>
              <a:t>There are various reporting channels available at reporting.lgfl.net.</a:t>
            </a:r>
          </a:p>
          <a:p>
            <a:r>
              <a:rPr lang="en-GB" dirty="0"/>
              <a:t>What are the internal ways to report issues (for staff and/or pupils) at your school? Are they well used / how could they be improved?</a:t>
            </a:r>
          </a:p>
          <a:p>
            <a:r>
              <a:rPr lang="en-GB" dirty="0"/>
              <a:t>It may be worth also considering whether your policies need updating to consider self-harm bullying.</a:t>
            </a:r>
          </a:p>
        </p:txBody>
      </p:sp>
      <p:sp>
        <p:nvSpPr>
          <p:cNvPr id="4" name="Slide Number Placeholder 3"/>
          <p:cNvSpPr>
            <a:spLocks noGrp="1"/>
          </p:cNvSpPr>
          <p:nvPr>
            <p:ph type="sldNum" sz="quarter" idx="10"/>
          </p:nvPr>
        </p:nvSpPr>
        <p:spPr/>
        <p:txBody>
          <a:bodyPr/>
          <a:lstStyle/>
          <a:p>
            <a:fld id="{E30B56E2-8853-482B-BF27-178BC896E282}" type="slidenum">
              <a:rPr lang="en-GB" smtClean="0"/>
              <a:t>13</a:t>
            </a:fld>
            <a:endParaRPr lang="en-GB"/>
          </a:p>
        </p:txBody>
      </p:sp>
    </p:spTree>
    <p:extLst>
      <p:ext uri="{BB962C8B-B14F-4D97-AF65-F5344CB8AC3E}">
        <p14:creationId xmlns:p14="http://schemas.microsoft.com/office/powerpoint/2010/main" val="1285975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4A365-6F89-4678-9F9E-0693261BC168}"/>
              </a:ext>
            </a:extLst>
          </p:cNvPr>
          <p:cNvSpPr>
            <a:spLocks noGrp="1"/>
          </p:cNvSpPr>
          <p:nvPr>
            <p:ph type="ctrTitle"/>
          </p:nvPr>
        </p:nvSpPr>
        <p:spPr>
          <a:xfrm>
            <a:off x="1016000" y="747713"/>
            <a:ext cx="6096000" cy="1592262"/>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7750B81-AD52-421F-B5BA-6D4076F4A352}"/>
              </a:ext>
            </a:extLst>
          </p:cNvPr>
          <p:cNvSpPr>
            <a:spLocks noGrp="1"/>
          </p:cNvSpPr>
          <p:nvPr>
            <p:ph type="subTitle" idx="1"/>
          </p:nvPr>
        </p:nvSpPr>
        <p:spPr>
          <a:xfrm>
            <a:off x="1016000" y="2401888"/>
            <a:ext cx="6096000" cy="11033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EDD0BD6-0973-4A5F-8BB8-62870E34FEB4}"/>
              </a:ext>
            </a:extLst>
          </p:cNvPr>
          <p:cNvSpPr>
            <a:spLocks noGrp="1"/>
          </p:cNvSpPr>
          <p:nvPr>
            <p:ph type="dt" sz="half" idx="10"/>
          </p:nvPr>
        </p:nvSpPr>
        <p:spPr/>
        <p:txBody>
          <a:bodyPr/>
          <a:lstStyle/>
          <a:p>
            <a:fld id="{EFAF9EAE-3EDD-4E56-B0D3-74477A7611D9}" type="datetimeFigureOut">
              <a:rPr lang="en-GB" smtClean="0"/>
              <a:t>29/08/2018</a:t>
            </a:fld>
            <a:endParaRPr lang="en-GB"/>
          </a:p>
        </p:txBody>
      </p:sp>
      <p:sp>
        <p:nvSpPr>
          <p:cNvPr id="5" name="Footer Placeholder 4">
            <a:extLst>
              <a:ext uri="{FF2B5EF4-FFF2-40B4-BE49-F238E27FC236}">
                <a16:creationId xmlns:a16="http://schemas.microsoft.com/office/drawing/2014/main" id="{99E4FD58-5FB2-4D47-A78E-5FDC2BD3B5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BD2CD5-4D91-499D-936C-F619BF93B64E}"/>
              </a:ext>
            </a:extLst>
          </p:cNvPr>
          <p:cNvSpPr>
            <a:spLocks noGrp="1"/>
          </p:cNvSpPr>
          <p:nvPr>
            <p:ph type="sldNum" sz="quarter" idx="12"/>
          </p:nvPr>
        </p:nvSpPr>
        <p:spPr/>
        <p:txBody>
          <a:bodyPr/>
          <a:lstStyle/>
          <a:p>
            <a:fld id="{E40BE24F-EC80-4761-BE68-545D3FDD2E1A}" type="slidenum">
              <a:rPr lang="en-GB" smtClean="0"/>
              <a:t>‹#›</a:t>
            </a:fld>
            <a:endParaRPr lang="en-GB"/>
          </a:p>
        </p:txBody>
      </p:sp>
    </p:spTree>
    <p:extLst>
      <p:ext uri="{BB962C8B-B14F-4D97-AF65-F5344CB8AC3E}">
        <p14:creationId xmlns:p14="http://schemas.microsoft.com/office/powerpoint/2010/main" val="2344214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7ED5B-81C4-432F-8154-254101BAACF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E3029B1-4CAB-4E6A-9917-62514D0B122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6F48621-4B1F-4CBD-AADE-48D57AEACE8D}"/>
              </a:ext>
            </a:extLst>
          </p:cNvPr>
          <p:cNvSpPr>
            <a:spLocks noGrp="1"/>
          </p:cNvSpPr>
          <p:nvPr>
            <p:ph type="dt" sz="half" idx="10"/>
          </p:nvPr>
        </p:nvSpPr>
        <p:spPr/>
        <p:txBody>
          <a:bodyPr/>
          <a:lstStyle/>
          <a:p>
            <a:fld id="{EFAF9EAE-3EDD-4E56-B0D3-74477A7611D9}" type="datetimeFigureOut">
              <a:rPr lang="en-GB" smtClean="0"/>
              <a:t>29/08/2018</a:t>
            </a:fld>
            <a:endParaRPr lang="en-GB"/>
          </a:p>
        </p:txBody>
      </p:sp>
      <p:sp>
        <p:nvSpPr>
          <p:cNvPr id="5" name="Footer Placeholder 4">
            <a:extLst>
              <a:ext uri="{FF2B5EF4-FFF2-40B4-BE49-F238E27FC236}">
                <a16:creationId xmlns:a16="http://schemas.microsoft.com/office/drawing/2014/main" id="{2DABF0AC-0F98-4208-8707-3DBA3477C2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AF042A-A2FD-4AA0-A38E-0F17A2E92E13}"/>
              </a:ext>
            </a:extLst>
          </p:cNvPr>
          <p:cNvSpPr>
            <a:spLocks noGrp="1"/>
          </p:cNvSpPr>
          <p:nvPr>
            <p:ph type="sldNum" sz="quarter" idx="12"/>
          </p:nvPr>
        </p:nvSpPr>
        <p:spPr/>
        <p:txBody>
          <a:bodyPr/>
          <a:lstStyle/>
          <a:p>
            <a:fld id="{E40BE24F-EC80-4761-BE68-545D3FDD2E1A}" type="slidenum">
              <a:rPr lang="en-GB" smtClean="0"/>
              <a:t>‹#›</a:t>
            </a:fld>
            <a:endParaRPr lang="en-GB"/>
          </a:p>
        </p:txBody>
      </p:sp>
    </p:spTree>
    <p:extLst>
      <p:ext uri="{BB962C8B-B14F-4D97-AF65-F5344CB8AC3E}">
        <p14:creationId xmlns:p14="http://schemas.microsoft.com/office/powerpoint/2010/main" val="2082250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38B5BD-8A44-4DB3-BBF9-36C63CE7FCCB}"/>
              </a:ext>
            </a:extLst>
          </p:cNvPr>
          <p:cNvSpPr>
            <a:spLocks noGrp="1"/>
          </p:cNvSpPr>
          <p:nvPr>
            <p:ph type="title" orient="vert"/>
          </p:nvPr>
        </p:nvSpPr>
        <p:spPr>
          <a:xfrm>
            <a:off x="5816600" y="242888"/>
            <a:ext cx="1752600" cy="3875087"/>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1706A3D-A716-48EC-8EF5-A2E5B48F5453}"/>
              </a:ext>
            </a:extLst>
          </p:cNvPr>
          <p:cNvSpPr>
            <a:spLocks noGrp="1"/>
          </p:cNvSpPr>
          <p:nvPr>
            <p:ph type="body" orient="vert" idx="1"/>
          </p:nvPr>
        </p:nvSpPr>
        <p:spPr>
          <a:xfrm>
            <a:off x="558800" y="242888"/>
            <a:ext cx="5105400" cy="38750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34B101B-6E28-44D1-9ED6-6E35C5E6680B}"/>
              </a:ext>
            </a:extLst>
          </p:cNvPr>
          <p:cNvSpPr>
            <a:spLocks noGrp="1"/>
          </p:cNvSpPr>
          <p:nvPr>
            <p:ph type="dt" sz="half" idx="10"/>
          </p:nvPr>
        </p:nvSpPr>
        <p:spPr/>
        <p:txBody>
          <a:bodyPr/>
          <a:lstStyle/>
          <a:p>
            <a:fld id="{EFAF9EAE-3EDD-4E56-B0D3-74477A7611D9}" type="datetimeFigureOut">
              <a:rPr lang="en-GB" smtClean="0"/>
              <a:t>29/08/2018</a:t>
            </a:fld>
            <a:endParaRPr lang="en-GB"/>
          </a:p>
        </p:txBody>
      </p:sp>
      <p:sp>
        <p:nvSpPr>
          <p:cNvPr id="5" name="Footer Placeholder 4">
            <a:extLst>
              <a:ext uri="{FF2B5EF4-FFF2-40B4-BE49-F238E27FC236}">
                <a16:creationId xmlns:a16="http://schemas.microsoft.com/office/drawing/2014/main" id="{029595EE-991B-42C2-8EB9-1197B26D02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8B5AF5-2FEF-43EC-A26F-C085555F08AE}"/>
              </a:ext>
            </a:extLst>
          </p:cNvPr>
          <p:cNvSpPr>
            <a:spLocks noGrp="1"/>
          </p:cNvSpPr>
          <p:nvPr>
            <p:ph type="sldNum" sz="quarter" idx="12"/>
          </p:nvPr>
        </p:nvSpPr>
        <p:spPr/>
        <p:txBody>
          <a:bodyPr/>
          <a:lstStyle/>
          <a:p>
            <a:fld id="{E40BE24F-EC80-4761-BE68-545D3FDD2E1A}" type="slidenum">
              <a:rPr lang="en-GB" smtClean="0"/>
              <a:t>‹#›</a:t>
            </a:fld>
            <a:endParaRPr lang="en-GB"/>
          </a:p>
        </p:txBody>
      </p:sp>
    </p:spTree>
    <p:extLst>
      <p:ext uri="{BB962C8B-B14F-4D97-AF65-F5344CB8AC3E}">
        <p14:creationId xmlns:p14="http://schemas.microsoft.com/office/powerpoint/2010/main" val="4018038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4F339-2163-44D3-B625-A81CD488157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37268E4-D732-42F8-9E04-69E66385891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89EC0F-D2FD-4214-B84F-483422AA99D3}"/>
              </a:ext>
            </a:extLst>
          </p:cNvPr>
          <p:cNvSpPr>
            <a:spLocks noGrp="1"/>
          </p:cNvSpPr>
          <p:nvPr>
            <p:ph type="dt" sz="half" idx="10"/>
          </p:nvPr>
        </p:nvSpPr>
        <p:spPr/>
        <p:txBody>
          <a:bodyPr/>
          <a:lstStyle/>
          <a:p>
            <a:fld id="{EFAF9EAE-3EDD-4E56-B0D3-74477A7611D9}" type="datetimeFigureOut">
              <a:rPr lang="en-GB" smtClean="0"/>
              <a:t>29/08/2018</a:t>
            </a:fld>
            <a:endParaRPr lang="en-GB"/>
          </a:p>
        </p:txBody>
      </p:sp>
      <p:sp>
        <p:nvSpPr>
          <p:cNvPr id="5" name="Footer Placeholder 4">
            <a:extLst>
              <a:ext uri="{FF2B5EF4-FFF2-40B4-BE49-F238E27FC236}">
                <a16:creationId xmlns:a16="http://schemas.microsoft.com/office/drawing/2014/main" id="{B9B85CE7-B0C6-4A1B-8B35-BCCD56B1E4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605BA87-44D8-44E9-8E8F-2221203BDBC6}"/>
              </a:ext>
            </a:extLst>
          </p:cNvPr>
          <p:cNvSpPr>
            <a:spLocks noGrp="1"/>
          </p:cNvSpPr>
          <p:nvPr>
            <p:ph type="sldNum" sz="quarter" idx="12"/>
          </p:nvPr>
        </p:nvSpPr>
        <p:spPr/>
        <p:txBody>
          <a:bodyPr/>
          <a:lstStyle/>
          <a:p>
            <a:fld id="{E40BE24F-EC80-4761-BE68-545D3FDD2E1A}" type="slidenum">
              <a:rPr lang="en-GB" smtClean="0"/>
              <a:t>‹#›</a:t>
            </a:fld>
            <a:endParaRPr lang="en-GB"/>
          </a:p>
        </p:txBody>
      </p:sp>
    </p:spTree>
    <p:extLst>
      <p:ext uri="{BB962C8B-B14F-4D97-AF65-F5344CB8AC3E}">
        <p14:creationId xmlns:p14="http://schemas.microsoft.com/office/powerpoint/2010/main" val="3782145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B90EB-7A82-459F-9AA5-B6EB4AEC2412}"/>
              </a:ext>
            </a:extLst>
          </p:cNvPr>
          <p:cNvSpPr>
            <a:spLocks noGrp="1"/>
          </p:cNvSpPr>
          <p:nvPr>
            <p:ph type="title"/>
          </p:nvPr>
        </p:nvSpPr>
        <p:spPr>
          <a:xfrm>
            <a:off x="554038" y="1139825"/>
            <a:ext cx="7010400" cy="1901825"/>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6B53938-7E18-4F28-95AE-07FCC03A756F}"/>
              </a:ext>
            </a:extLst>
          </p:cNvPr>
          <p:cNvSpPr>
            <a:spLocks noGrp="1"/>
          </p:cNvSpPr>
          <p:nvPr>
            <p:ph type="body" idx="1"/>
          </p:nvPr>
        </p:nvSpPr>
        <p:spPr>
          <a:xfrm>
            <a:off x="554038" y="3059113"/>
            <a:ext cx="7010400" cy="10001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18EE748-DC61-4AA5-9A20-5CD3ADCF587A}"/>
              </a:ext>
            </a:extLst>
          </p:cNvPr>
          <p:cNvSpPr>
            <a:spLocks noGrp="1"/>
          </p:cNvSpPr>
          <p:nvPr>
            <p:ph type="dt" sz="half" idx="10"/>
          </p:nvPr>
        </p:nvSpPr>
        <p:spPr/>
        <p:txBody>
          <a:bodyPr/>
          <a:lstStyle/>
          <a:p>
            <a:fld id="{EFAF9EAE-3EDD-4E56-B0D3-74477A7611D9}" type="datetimeFigureOut">
              <a:rPr lang="en-GB" smtClean="0"/>
              <a:t>29/08/2018</a:t>
            </a:fld>
            <a:endParaRPr lang="en-GB"/>
          </a:p>
        </p:txBody>
      </p:sp>
      <p:sp>
        <p:nvSpPr>
          <p:cNvPr id="5" name="Footer Placeholder 4">
            <a:extLst>
              <a:ext uri="{FF2B5EF4-FFF2-40B4-BE49-F238E27FC236}">
                <a16:creationId xmlns:a16="http://schemas.microsoft.com/office/drawing/2014/main" id="{5E6280F3-18E6-4A93-8A48-8E8A83B22B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92E417-2BAB-4C82-9CB6-C091A47B0FD5}"/>
              </a:ext>
            </a:extLst>
          </p:cNvPr>
          <p:cNvSpPr>
            <a:spLocks noGrp="1"/>
          </p:cNvSpPr>
          <p:nvPr>
            <p:ph type="sldNum" sz="quarter" idx="12"/>
          </p:nvPr>
        </p:nvSpPr>
        <p:spPr/>
        <p:txBody>
          <a:bodyPr/>
          <a:lstStyle/>
          <a:p>
            <a:fld id="{E40BE24F-EC80-4761-BE68-545D3FDD2E1A}" type="slidenum">
              <a:rPr lang="en-GB" smtClean="0"/>
              <a:t>‹#›</a:t>
            </a:fld>
            <a:endParaRPr lang="en-GB"/>
          </a:p>
        </p:txBody>
      </p:sp>
    </p:spTree>
    <p:extLst>
      <p:ext uri="{BB962C8B-B14F-4D97-AF65-F5344CB8AC3E}">
        <p14:creationId xmlns:p14="http://schemas.microsoft.com/office/powerpoint/2010/main" val="3981189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49D70-CF74-4B7E-9FBE-79F2490AAF0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CB44FB2-0D30-4EBB-9472-45F979833E7F}"/>
              </a:ext>
            </a:extLst>
          </p:cNvPr>
          <p:cNvSpPr>
            <a:spLocks noGrp="1"/>
          </p:cNvSpPr>
          <p:nvPr>
            <p:ph sz="half" idx="1"/>
          </p:nvPr>
        </p:nvSpPr>
        <p:spPr>
          <a:xfrm>
            <a:off x="558800" y="1217613"/>
            <a:ext cx="3429000" cy="29003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1467B69-2D10-42AA-944F-E71F011858DA}"/>
              </a:ext>
            </a:extLst>
          </p:cNvPr>
          <p:cNvSpPr>
            <a:spLocks noGrp="1"/>
          </p:cNvSpPr>
          <p:nvPr>
            <p:ph sz="half" idx="2"/>
          </p:nvPr>
        </p:nvSpPr>
        <p:spPr>
          <a:xfrm>
            <a:off x="4140200" y="1217613"/>
            <a:ext cx="3429000" cy="29003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1AF83F8-7899-4708-852B-FFFB5FD2610A}"/>
              </a:ext>
            </a:extLst>
          </p:cNvPr>
          <p:cNvSpPr>
            <a:spLocks noGrp="1"/>
          </p:cNvSpPr>
          <p:nvPr>
            <p:ph type="dt" sz="half" idx="10"/>
          </p:nvPr>
        </p:nvSpPr>
        <p:spPr/>
        <p:txBody>
          <a:bodyPr/>
          <a:lstStyle/>
          <a:p>
            <a:fld id="{EFAF9EAE-3EDD-4E56-B0D3-74477A7611D9}" type="datetimeFigureOut">
              <a:rPr lang="en-GB" smtClean="0"/>
              <a:t>29/08/2018</a:t>
            </a:fld>
            <a:endParaRPr lang="en-GB"/>
          </a:p>
        </p:txBody>
      </p:sp>
      <p:sp>
        <p:nvSpPr>
          <p:cNvPr id="6" name="Footer Placeholder 5">
            <a:extLst>
              <a:ext uri="{FF2B5EF4-FFF2-40B4-BE49-F238E27FC236}">
                <a16:creationId xmlns:a16="http://schemas.microsoft.com/office/drawing/2014/main" id="{EA6ABE15-8F79-4B44-B4E6-B500045D0FC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11F60B-4A8B-46F3-888E-BA7B03897660}"/>
              </a:ext>
            </a:extLst>
          </p:cNvPr>
          <p:cNvSpPr>
            <a:spLocks noGrp="1"/>
          </p:cNvSpPr>
          <p:nvPr>
            <p:ph type="sldNum" sz="quarter" idx="12"/>
          </p:nvPr>
        </p:nvSpPr>
        <p:spPr/>
        <p:txBody>
          <a:bodyPr/>
          <a:lstStyle/>
          <a:p>
            <a:fld id="{E40BE24F-EC80-4761-BE68-545D3FDD2E1A}" type="slidenum">
              <a:rPr lang="en-GB" smtClean="0"/>
              <a:t>‹#›</a:t>
            </a:fld>
            <a:endParaRPr lang="en-GB"/>
          </a:p>
        </p:txBody>
      </p:sp>
    </p:spTree>
    <p:extLst>
      <p:ext uri="{BB962C8B-B14F-4D97-AF65-F5344CB8AC3E}">
        <p14:creationId xmlns:p14="http://schemas.microsoft.com/office/powerpoint/2010/main" val="1069249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26C3C-E2A5-400D-9E3D-75B000E5A92C}"/>
              </a:ext>
            </a:extLst>
          </p:cNvPr>
          <p:cNvSpPr>
            <a:spLocks noGrp="1"/>
          </p:cNvSpPr>
          <p:nvPr>
            <p:ph type="title"/>
          </p:nvPr>
        </p:nvSpPr>
        <p:spPr>
          <a:xfrm>
            <a:off x="560388" y="242888"/>
            <a:ext cx="7010400" cy="884237"/>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6737E0-4AF2-4124-893B-3FE9051EABD1}"/>
              </a:ext>
            </a:extLst>
          </p:cNvPr>
          <p:cNvSpPr>
            <a:spLocks noGrp="1"/>
          </p:cNvSpPr>
          <p:nvPr>
            <p:ph type="body" idx="1"/>
          </p:nvPr>
        </p:nvSpPr>
        <p:spPr>
          <a:xfrm>
            <a:off x="560388" y="1120775"/>
            <a:ext cx="3438525" cy="549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C35B480-3EC5-4468-99F3-569EA1ACF28F}"/>
              </a:ext>
            </a:extLst>
          </p:cNvPr>
          <p:cNvSpPr>
            <a:spLocks noGrp="1"/>
          </p:cNvSpPr>
          <p:nvPr>
            <p:ph sz="half" idx="2"/>
          </p:nvPr>
        </p:nvSpPr>
        <p:spPr>
          <a:xfrm>
            <a:off x="560388" y="1670050"/>
            <a:ext cx="3438525" cy="24558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D8ACFF8-E572-45D2-96B8-E735A4AE42E4}"/>
              </a:ext>
            </a:extLst>
          </p:cNvPr>
          <p:cNvSpPr>
            <a:spLocks noGrp="1"/>
          </p:cNvSpPr>
          <p:nvPr>
            <p:ph type="body" sz="quarter" idx="3"/>
          </p:nvPr>
        </p:nvSpPr>
        <p:spPr>
          <a:xfrm>
            <a:off x="4114800" y="1120775"/>
            <a:ext cx="3455988" cy="549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DC2B883-5C76-4EF9-9EBE-86C61FE3B99B}"/>
              </a:ext>
            </a:extLst>
          </p:cNvPr>
          <p:cNvSpPr>
            <a:spLocks noGrp="1"/>
          </p:cNvSpPr>
          <p:nvPr>
            <p:ph sz="quarter" idx="4"/>
          </p:nvPr>
        </p:nvSpPr>
        <p:spPr>
          <a:xfrm>
            <a:off x="4114800" y="1670050"/>
            <a:ext cx="3455988" cy="24558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B828773-A220-42BB-884A-94EA5351886F}"/>
              </a:ext>
            </a:extLst>
          </p:cNvPr>
          <p:cNvSpPr>
            <a:spLocks noGrp="1"/>
          </p:cNvSpPr>
          <p:nvPr>
            <p:ph type="dt" sz="half" idx="10"/>
          </p:nvPr>
        </p:nvSpPr>
        <p:spPr/>
        <p:txBody>
          <a:bodyPr/>
          <a:lstStyle/>
          <a:p>
            <a:fld id="{EFAF9EAE-3EDD-4E56-B0D3-74477A7611D9}" type="datetimeFigureOut">
              <a:rPr lang="en-GB" smtClean="0"/>
              <a:t>29/08/2018</a:t>
            </a:fld>
            <a:endParaRPr lang="en-GB"/>
          </a:p>
        </p:txBody>
      </p:sp>
      <p:sp>
        <p:nvSpPr>
          <p:cNvPr id="8" name="Footer Placeholder 7">
            <a:extLst>
              <a:ext uri="{FF2B5EF4-FFF2-40B4-BE49-F238E27FC236}">
                <a16:creationId xmlns:a16="http://schemas.microsoft.com/office/drawing/2014/main" id="{DE83EF88-50F5-44A6-88AC-FD3B5269B6B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21D9281-70CC-443A-AFF4-5B73B115631E}"/>
              </a:ext>
            </a:extLst>
          </p:cNvPr>
          <p:cNvSpPr>
            <a:spLocks noGrp="1"/>
          </p:cNvSpPr>
          <p:nvPr>
            <p:ph type="sldNum" sz="quarter" idx="12"/>
          </p:nvPr>
        </p:nvSpPr>
        <p:spPr/>
        <p:txBody>
          <a:bodyPr/>
          <a:lstStyle/>
          <a:p>
            <a:fld id="{E40BE24F-EC80-4761-BE68-545D3FDD2E1A}" type="slidenum">
              <a:rPr lang="en-GB" smtClean="0"/>
              <a:t>‹#›</a:t>
            </a:fld>
            <a:endParaRPr lang="en-GB"/>
          </a:p>
        </p:txBody>
      </p:sp>
    </p:spTree>
    <p:extLst>
      <p:ext uri="{BB962C8B-B14F-4D97-AF65-F5344CB8AC3E}">
        <p14:creationId xmlns:p14="http://schemas.microsoft.com/office/powerpoint/2010/main" val="545293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8A1DA-8520-4C30-9656-1CBEC7FE03C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3B0A296-B778-490B-9237-5EEFE67673C7}"/>
              </a:ext>
            </a:extLst>
          </p:cNvPr>
          <p:cNvSpPr>
            <a:spLocks noGrp="1"/>
          </p:cNvSpPr>
          <p:nvPr>
            <p:ph type="dt" sz="half" idx="10"/>
          </p:nvPr>
        </p:nvSpPr>
        <p:spPr/>
        <p:txBody>
          <a:bodyPr/>
          <a:lstStyle/>
          <a:p>
            <a:fld id="{EFAF9EAE-3EDD-4E56-B0D3-74477A7611D9}" type="datetimeFigureOut">
              <a:rPr lang="en-GB" smtClean="0"/>
              <a:t>29/08/2018</a:t>
            </a:fld>
            <a:endParaRPr lang="en-GB"/>
          </a:p>
        </p:txBody>
      </p:sp>
      <p:sp>
        <p:nvSpPr>
          <p:cNvPr id="4" name="Footer Placeholder 3">
            <a:extLst>
              <a:ext uri="{FF2B5EF4-FFF2-40B4-BE49-F238E27FC236}">
                <a16:creationId xmlns:a16="http://schemas.microsoft.com/office/drawing/2014/main" id="{59AE2A67-C705-4245-8658-1818CAEAA0F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23D461F-2736-4CBB-963E-8BF83E30A70D}"/>
              </a:ext>
            </a:extLst>
          </p:cNvPr>
          <p:cNvSpPr>
            <a:spLocks noGrp="1"/>
          </p:cNvSpPr>
          <p:nvPr>
            <p:ph type="sldNum" sz="quarter" idx="12"/>
          </p:nvPr>
        </p:nvSpPr>
        <p:spPr/>
        <p:txBody>
          <a:bodyPr/>
          <a:lstStyle/>
          <a:p>
            <a:fld id="{E40BE24F-EC80-4761-BE68-545D3FDD2E1A}" type="slidenum">
              <a:rPr lang="en-GB" smtClean="0"/>
              <a:t>‹#›</a:t>
            </a:fld>
            <a:endParaRPr lang="en-GB"/>
          </a:p>
        </p:txBody>
      </p:sp>
    </p:spTree>
    <p:extLst>
      <p:ext uri="{BB962C8B-B14F-4D97-AF65-F5344CB8AC3E}">
        <p14:creationId xmlns:p14="http://schemas.microsoft.com/office/powerpoint/2010/main" val="2288363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B9A28C-AAE0-42EA-A097-2E000843201F}"/>
              </a:ext>
            </a:extLst>
          </p:cNvPr>
          <p:cNvSpPr>
            <a:spLocks noGrp="1"/>
          </p:cNvSpPr>
          <p:nvPr>
            <p:ph type="dt" sz="half" idx="10"/>
          </p:nvPr>
        </p:nvSpPr>
        <p:spPr/>
        <p:txBody>
          <a:bodyPr/>
          <a:lstStyle/>
          <a:p>
            <a:fld id="{EFAF9EAE-3EDD-4E56-B0D3-74477A7611D9}" type="datetimeFigureOut">
              <a:rPr lang="en-GB" smtClean="0"/>
              <a:t>29/08/2018</a:t>
            </a:fld>
            <a:endParaRPr lang="en-GB"/>
          </a:p>
        </p:txBody>
      </p:sp>
      <p:sp>
        <p:nvSpPr>
          <p:cNvPr id="3" name="Footer Placeholder 2">
            <a:extLst>
              <a:ext uri="{FF2B5EF4-FFF2-40B4-BE49-F238E27FC236}">
                <a16:creationId xmlns:a16="http://schemas.microsoft.com/office/drawing/2014/main" id="{32DABEFB-DE7C-42C8-ADC2-EC18358D992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D5801C7-B153-40F3-A6E6-107E34AF4CDB}"/>
              </a:ext>
            </a:extLst>
          </p:cNvPr>
          <p:cNvSpPr>
            <a:spLocks noGrp="1"/>
          </p:cNvSpPr>
          <p:nvPr>
            <p:ph type="sldNum" sz="quarter" idx="12"/>
          </p:nvPr>
        </p:nvSpPr>
        <p:spPr/>
        <p:txBody>
          <a:bodyPr/>
          <a:lstStyle/>
          <a:p>
            <a:fld id="{E40BE24F-EC80-4761-BE68-545D3FDD2E1A}" type="slidenum">
              <a:rPr lang="en-GB" smtClean="0"/>
              <a:t>‹#›</a:t>
            </a:fld>
            <a:endParaRPr lang="en-GB"/>
          </a:p>
        </p:txBody>
      </p:sp>
    </p:spTree>
    <p:extLst>
      <p:ext uri="{BB962C8B-B14F-4D97-AF65-F5344CB8AC3E}">
        <p14:creationId xmlns:p14="http://schemas.microsoft.com/office/powerpoint/2010/main" val="3571534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84744-8F88-4851-9EE7-989167E5D308}"/>
              </a:ext>
            </a:extLst>
          </p:cNvPr>
          <p:cNvSpPr>
            <a:spLocks noGrp="1"/>
          </p:cNvSpPr>
          <p:nvPr>
            <p:ph type="title"/>
          </p:nvPr>
        </p:nvSpPr>
        <p:spPr>
          <a:xfrm>
            <a:off x="560388" y="304800"/>
            <a:ext cx="2620962" cy="10668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B8E2D63-5E36-4AC5-BF6E-00963CFB726F}"/>
              </a:ext>
            </a:extLst>
          </p:cNvPr>
          <p:cNvSpPr>
            <a:spLocks noGrp="1"/>
          </p:cNvSpPr>
          <p:nvPr>
            <p:ph idx="1"/>
          </p:nvPr>
        </p:nvSpPr>
        <p:spPr>
          <a:xfrm>
            <a:off x="3455988" y="658813"/>
            <a:ext cx="4114800" cy="3248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6595F8D-CFF1-4C3E-B7D1-62889EF00C88}"/>
              </a:ext>
            </a:extLst>
          </p:cNvPr>
          <p:cNvSpPr>
            <a:spLocks noGrp="1"/>
          </p:cNvSpPr>
          <p:nvPr>
            <p:ph type="body" sz="half" idx="2"/>
          </p:nvPr>
        </p:nvSpPr>
        <p:spPr>
          <a:xfrm>
            <a:off x="560388" y="1371600"/>
            <a:ext cx="2620962" cy="254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FF0F95C-0746-457B-8E4D-C53B83D219AA}"/>
              </a:ext>
            </a:extLst>
          </p:cNvPr>
          <p:cNvSpPr>
            <a:spLocks noGrp="1"/>
          </p:cNvSpPr>
          <p:nvPr>
            <p:ph type="dt" sz="half" idx="10"/>
          </p:nvPr>
        </p:nvSpPr>
        <p:spPr/>
        <p:txBody>
          <a:bodyPr/>
          <a:lstStyle/>
          <a:p>
            <a:fld id="{EFAF9EAE-3EDD-4E56-B0D3-74477A7611D9}" type="datetimeFigureOut">
              <a:rPr lang="en-GB" smtClean="0"/>
              <a:t>29/08/2018</a:t>
            </a:fld>
            <a:endParaRPr lang="en-GB"/>
          </a:p>
        </p:txBody>
      </p:sp>
      <p:sp>
        <p:nvSpPr>
          <p:cNvPr id="6" name="Footer Placeholder 5">
            <a:extLst>
              <a:ext uri="{FF2B5EF4-FFF2-40B4-BE49-F238E27FC236}">
                <a16:creationId xmlns:a16="http://schemas.microsoft.com/office/drawing/2014/main" id="{B9B4F480-5B30-4909-9584-7F44C41B2A9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274BC13-9EF6-40B2-94D2-7901B1391BD0}"/>
              </a:ext>
            </a:extLst>
          </p:cNvPr>
          <p:cNvSpPr>
            <a:spLocks noGrp="1"/>
          </p:cNvSpPr>
          <p:nvPr>
            <p:ph type="sldNum" sz="quarter" idx="12"/>
          </p:nvPr>
        </p:nvSpPr>
        <p:spPr/>
        <p:txBody>
          <a:bodyPr/>
          <a:lstStyle/>
          <a:p>
            <a:fld id="{E40BE24F-EC80-4761-BE68-545D3FDD2E1A}" type="slidenum">
              <a:rPr lang="en-GB" smtClean="0"/>
              <a:t>‹#›</a:t>
            </a:fld>
            <a:endParaRPr lang="en-GB"/>
          </a:p>
        </p:txBody>
      </p:sp>
    </p:spTree>
    <p:extLst>
      <p:ext uri="{BB962C8B-B14F-4D97-AF65-F5344CB8AC3E}">
        <p14:creationId xmlns:p14="http://schemas.microsoft.com/office/powerpoint/2010/main" val="3904388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D7B73-EE28-407A-85A9-C5CE4B784B9C}"/>
              </a:ext>
            </a:extLst>
          </p:cNvPr>
          <p:cNvSpPr>
            <a:spLocks noGrp="1"/>
          </p:cNvSpPr>
          <p:nvPr>
            <p:ph type="title"/>
          </p:nvPr>
        </p:nvSpPr>
        <p:spPr>
          <a:xfrm>
            <a:off x="560388" y="304800"/>
            <a:ext cx="2620962" cy="10668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8697418-9894-45E6-AFC9-B99CCB318DED}"/>
              </a:ext>
            </a:extLst>
          </p:cNvPr>
          <p:cNvSpPr>
            <a:spLocks noGrp="1"/>
          </p:cNvSpPr>
          <p:nvPr>
            <p:ph type="pic" idx="1"/>
          </p:nvPr>
        </p:nvSpPr>
        <p:spPr>
          <a:xfrm>
            <a:off x="3455988" y="658813"/>
            <a:ext cx="4114800" cy="3248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A727B8A-A57A-4CF9-9B56-61DAA4EAF6CD}"/>
              </a:ext>
            </a:extLst>
          </p:cNvPr>
          <p:cNvSpPr>
            <a:spLocks noGrp="1"/>
          </p:cNvSpPr>
          <p:nvPr>
            <p:ph type="body" sz="half" idx="2"/>
          </p:nvPr>
        </p:nvSpPr>
        <p:spPr>
          <a:xfrm>
            <a:off x="560388" y="1371600"/>
            <a:ext cx="2620962" cy="254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BAF819C-365A-40DB-8BDD-C094FCD20E51}"/>
              </a:ext>
            </a:extLst>
          </p:cNvPr>
          <p:cNvSpPr>
            <a:spLocks noGrp="1"/>
          </p:cNvSpPr>
          <p:nvPr>
            <p:ph type="dt" sz="half" idx="10"/>
          </p:nvPr>
        </p:nvSpPr>
        <p:spPr/>
        <p:txBody>
          <a:bodyPr/>
          <a:lstStyle/>
          <a:p>
            <a:fld id="{EFAF9EAE-3EDD-4E56-B0D3-74477A7611D9}" type="datetimeFigureOut">
              <a:rPr lang="en-GB" smtClean="0"/>
              <a:t>29/08/2018</a:t>
            </a:fld>
            <a:endParaRPr lang="en-GB"/>
          </a:p>
        </p:txBody>
      </p:sp>
      <p:sp>
        <p:nvSpPr>
          <p:cNvPr id="6" name="Footer Placeholder 5">
            <a:extLst>
              <a:ext uri="{FF2B5EF4-FFF2-40B4-BE49-F238E27FC236}">
                <a16:creationId xmlns:a16="http://schemas.microsoft.com/office/drawing/2014/main" id="{46971850-65BB-4AE6-BB49-E2562E0CA2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5AB122B-9BA1-442A-96BF-2664AC71BBB1}"/>
              </a:ext>
            </a:extLst>
          </p:cNvPr>
          <p:cNvSpPr>
            <a:spLocks noGrp="1"/>
          </p:cNvSpPr>
          <p:nvPr>
            <p:ph type="sldNum" sz="quarter" idx="12"/>
          </p:nvPr>
        </p:nvSpPr>
        <p:spPr/>
        <p:txBody>
          <a:bodyPr/>
          <a:lstStyle/>
          <a:p>
            <a:fld id="{E40BE24F-EC80-4761-BE68-545D3FDD2E1A}" type="slidenum">
              <a:rPr lang="en-GB" smtClean="0"/>
              <a:t>‹#›</a:t>
            </a:fld>
            <a:endParaRPr lang="en-GB"/>
          </a:p>
        </p:txBody>
      </p:sp>
    </p:spTree>
    <p:extLst>
      <p:ext uri="{BB962C8B-B14F-4D97-AF65-F5344CB8AC3E}">
        <p14:creationId xmlns:p14="http://schemas.microsoft.com/office/powerpoint/2010/main" val="1812058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096EC1-687E-4CDF-8E50-F8EC16E16566}"/>
              </a:ext>
            </a:extLst>
          </p:cNvPr>
          <p:cNvSpPr>
            <a:spLocks noGrp="1"/>
          </p:cNvSpPr>
          <p:nvPr>
            <p:ph type="title"/>
          </p:nvPr>
        </p:nvSpPr>
        <p:spPr>
          <a:xfrm>
            <a:off x="558800" y="242888"/>
            <a:ext cx="7010400" cy="884237"/>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8F238C6-DB96-476C-9C57-DE71A485B7AD}"/>
              </a:ext>
            </a:extLst>
          </p:cNvPr>
          <p:cNvSpPr>
            <a:spLocks noGrp="1"/>
          </p:cNvSpPr>
          <p:nvPr>
            <p:ph type="body" idx="1"/>
          </p:nvPr>
        </p:nvSpPr>
        <p:spPr>
          <a:xfrm>
            <a:off x="558800" y="1217613"/>
            <a:ext cx="7010400" cy="29003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0818452-B685-4D2F-838F-8F67A6A7AC31}"/>
              </a:ext>
            </a:extLst>
          </p:cNvPr>
          <p:cNvSpPr>
            <a:spLocks noGrp="1"/>
          </p:cNvSpPr>
          <p:nvPr>
            <p:ph type="dt" sz="half" idx="2"/>
          </p:nvPr>
        </p:nvSpPr>
        <p:spPr>
          <a:xfrm>
            <a:off x="558800" y="4237038"/>
            <a:ext cx="1828800" cy="244475"/>
          </a:xfrm>
          <a:prstGeom prst="rect">
            <a:avLst/>
          </a:prstGeom>
        </p:spPr>
        <p:txBody>
          <a:bodyPr vert="horz" lIns="91440" tIns="45720" rIns="91440" bIns="45720" rtlCol="0" anchor="ctr"/>
          <a:lstStyle>
            <a:lvl1pPr algn="l">
              <a:defRPr sz="1200">
                <a:solidFill>
                  <a:schemeClr val="tx1">
                    <a:tint val="75000"/>
                  </a:schemeClr>
                </a:solidFill>
              </a:defRPr>
            </a:lvl1pPr>
          </a:lstStyle>
          <a:p>
            <a:fld id="{EFAF9EAE-3EDD-4E56-B0D3-74477A7611D9}" type="datetimeFigureOut">
              <a:rPr lang="en-GB" smtClean="0"/>
              <a:t>29/08/2018</a:t>
            </a:fld>
            <a:endParaRPr lang="en-GB"/>
          </a:p>
        </p:txBody>
      </p:sp>
      <p:sp>
        <p:nvSpPr>
          <p:cNvPr id="5" name="Footer Placeholder 4">
            <a:extLst>
              <a:ext uri="{FF2B5EF4-FFF2-40B4-BE49-F238E27FC236}">
                <a16:creationId xmlns:a16="http://schemas.microsoft.com/office/drawing/2014/main" id="{0115E01E-82E0-45FE-93AA-D99D4FE2B687}"/>
              </a:ext>
            </a:extLst>
          </p:cNvPr>
          <p:cNvSpPr>
            <a:spLocks noGrp="1"/>
          </p:cNvSpPr>
          <p:nvPr>
            <p:ph type="ftr" sz="quarter" idx="3"/>
          </p:nvPr>
        </p:nvSpPr>
        <p:spPr>
          <a:xfrm>
            <a:off x="2692400" y="4237038"/>
            <a:ext cx="2743200" cy="2444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B8EB3AA-BE4E-41B3-938F-B5F31DB6CA90}"/>
              </a:ext>
            </a:extLst>
          </p:cNvPr>
          <p:cNvSpPr>
            <a:spLocks noGrp="1"/>
          </p:cNvSpPr>
          <p:nvPr>
            <p:ph type="sldNum" sz="quarter" idx="4"/>
          </p:nvPr>
        </p:nvSpPr>
        <p:spPr>
          <a:xfrm>
            <a:off x="5740400" y="4237038"/>
            <a:ext cx="1828800" cy="244475"/>
          </a:xfrm>
          <a:prstGeom prst="rect">
            <a:avLst/>
          </a:prstGeom>
        </p:spPr>
        <p:txBody>
          <a:bodyPr vert="horz" lIns="91440" tIns="45720" rIns="91440" bIns="45720" rtlCol="0" anchor="ctr"/>
          <a:lstStyle>
            <a:lvl1pPr algn="r">
              <a:defRPr sz="1200">
                <a:solidFill>
                  <a:schemeClr val="tx1">
                    <a:tint val="75000"/>
                  </a:schemeClr>
                </a:solidFill>
              </a:defRPr>
            </a:lvl1pPr>
          </a:lstStyle>
          <a:p>
            <a:fld id="{E40BE24F-EC80-4761-BE68-545D3FDD2E1A}" type="slidenum">
              <a:rPr lang="en-GB" smtClean="0"/>
              <a:t>‹#›</a:t>
            </a:fld>
            <a:endParaRPr lang="en-GB"/>
          </a:p>
        </p:txBody>
      </p:sp>
    </p:spTree>
    <p:extLst>
      <p:ext uri="{BB962C8B-B14F-4D97-AF65-F5344CB8AC3E}">
        <p14:creationId xmlns:p14="http://schemas.microsoft.com/office/powerpoint/2010/main" val="243218264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upilsurvey.lgfl.net/"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videocentralhd.lgfl.org.uk/Premium_Watch.aspx?vid=uKmjZMfYz6ueUy"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hyperlink" Target="https://saferesources.lgfl.net/" TargetMode="External"/><Relationship Id="rId4" Type="http://schemas.openxmlformats.org/officeDocument/2006/relationships/hyperlink" Target="https://pupilsurvey.lgfl.net/"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facebook.com/lgfldigisaf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saferesources.lgfl.net/" TargetMode="External"/><Relationship Id="rId5" Type="http://schemas.openxmlformats.org/officeDocument/2006/relationships/hyperlink" Target="https://pupilsurvey.lgfl.net/" TargetMode="External"/><Relationship Id="rId4" Type="http://schemas.openxmlformats.org/officeDocument/2006/relationships/hyperlink" Target="https://twitter.com/LGfLDigiSaf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book, text&#10;&#10;Description generated with very high confidence">
            <a:extLst>
              <a:ext uri="{FF2B5EF4-FFF2-40B4-BE49-F238E27FC236}">
                <a16:creationId xmlns:a16="http://schemas.microsoft.com/office/drawing/2014/main" id="{9FCEE7C8-D98E-43A9-861C-03C169289C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34340">
            <a:off x="4830139" y="258879"/>
            <a:ext cx="2866170" cy="4054243"/>
          </a:xfrm>
          <a:prstGeom prst="rect">
            <a:avLst/>
          </a:prstGeom>
          <a:ln>
            <a:noFill/>
          </a:ln>
          <a:effectLst>
            <a:outerShdw blurRad="190500" algn="tl" rotWithShape="0">
              <a:srgbClr val="000000">
                <a:alpha val="70000"/>
              </a:srgbClr>
            </a:outerShdw>
          </a:effectLst>
        </p:spPr>
      </p:pic>
      <p:sp>
        <p:nvSpPr>
          <p:cNvPr id="5" name="TextBox 4">
            <a:extLst>
              <a:ext uri="{FF2B5EF4-FFF2-40B4-BE49-F238E27FC236}">
                <a16:creationId xmlns:a16="http://schemas.microsoft.com/office/drawing/2014/main" id="{6B84DEE9-579B-4466-8A6E-5D9B9886A0E7}"/>
              </a:ext>
            </a:extLst>
          </p:cNvPr>
          <p:cNvSpPr txBox="1"/>
          <p:nvPr/>
        </p:nvSpPr>
        <p:spPr>
          <a:xfrm>
            <a:off x="82865" y="190849"/>
            <a:ext cx="4572110" cy="4370427"/>
          </a:xfrm>
          <a:prstGeom prst="rect">
            <a:avLst/>
          </a:prstGeom>
          <a:noFill/>
        </p:spPr>
        <p:txBody>
          <a:bodyPr wrap="square" rtlCol="0">
            <a:spAutoFit/>
          </a:bodyPr>
          <a:lstStyle/>
          <a:p>
            <a:pPr algn="ctr"/>
            <a:r>
              <a:rPr lang="en-US" sz="3200" dirty="0">
                <a:solidFill>
                  <a:srgbClr val="3A4060"/>
                </a:solidFill>
                <a:latin typeface="Myriad Pro Light" panose="020B0603030403020204" pitchFamily="34" charset="0"/>
              </a:rPr>
              <a:t>Staff Inset / CPD materials from</a:t>
            </a:r>
          </a:p>
          <a:p>
            <a:pPr algn="ctr">
              <a:spcAft>
                <a:spcPts val="800"/>
              </a:spcAft>
            </a:pPr>
            <a:r>
              <a:rPr lang="en-US" sz="3200" dirty="0">
                <a:solidFill>
                  <a:srgbClr val="3A4060"/>
                </a:solidFill>
                <a:latin typeface="Myriad Pro Light" panose="020B0603030403020204" pitchFamily="34" charset="0"/>
              </a:rPr>
              <a:t>LGfL DigiSafe on</a:t>
            </a:r>
          </a:p>
          <a:p>
            <a:pPr algn="ctr">
              <a:spcAft>
                <a:spcPts val="800"/>
              </a:spcAft>
            </a:pPr>
            <a:r>
              <a:rPr lang="en-US" sz="3200" b="1" dirty="0">
                <a:solidFill>
                  <a:srgbClr val="FF0000"/>
                </a:solidFill>
                <a:latin typeface="Myriad Pro Light" panose="020B0603030403020204" pitchFamily="34" charset="0"/>
              </a:rPr>
              <a:t>‘SELF-HARM</a:t>
            </a:r>
          </a:p>
          <a:p>
            <a:pPr algn="ctr">
              <a:spcAft>
                <a:spcPts val="800"/>
              </a:spcAft>
            </a:pPr>
            <a:r>
              <a:rPr lang="en-US" sz="3200" b="1" dirty="0">
                <a:solidFill>
                  <a:srgbClr val="FF0000"/>
                </a:solidFill>
                <a:latin typeface="Myriad Pro Light" panose="020B0603030403020204" pitchFamily="34" charset="0"/>
              </a:rPr>
              <a:t>BULLYING’</a:t>
            </a:r>
            <a:endParaRPr lang="en-US" sz="3200" dirty="0">
              <a:solidFill>
                <a:srgbClr val="FF0000"/>
              </a:solidFill>
              <a:latin typeface="Myriad Pro Light" panose="020B0603030403020204" pitchFamily="34" charset="0"/>
            </a:endParaRPr>
          </a:p>
          <a:p>
            <a:pPr algn="ctr">
              <a:spcAft>
                <a:spcPts val="1200"/>
              </a:spcAft>
            </a:pPr>
            <a:r>
              <a:rPr lang="en-US" dirty="0">
                <a:solidFill>
                  <a:srgbClr val="3A4060"/>
                </a:solidFill>
                <a:latin typeface="Myriad Pro Light" panose="020B0603030403020204" pitchFamily="34" charset="0"/>
              </a:rPr>
              <a:t>Based on the Hopes &amp; Streams report into the 2018 pupil online safety survey of 40,000 pupils across the UK: </a:t>
            </a:r>
            <a:r>
              <a:rPr lang="en-US" dirty="0">
                <a:solidFill>
                  <a:srgbClr val="3A4060"/>
                </a:solidFill>
                <a:latin typeface="Myriad Pro Light" panose="020B0603030403020204" pitchFamily="34" charset="0"/>
                <a:hlinkClick r:id="rId3"/>
              </a:rPr>
              <a:t>pupilsurvey.lgfl.net</a:t>
            </a:r>
            <a:endParaRPr lang="en-US" dirty="0">
              <a:solidFill>
                <a:srgbClr val="3A4060"/>
              </a:solidFill>
              <a:latin typeface="Myriad Pro Light" panose="020B0603030403020204" pitchFamily="34" charset="0"/>
            </a:endParaRPr>
          </a:p>
          <a:p>
            <a:pPr algn="ctr">
              <a:spcAft>
                <a:spcPts val="600"/>
              </a:spcAft>
            </a:pPr>
            <a:r>
              <a:rPr lang="en-US" sz="800" dirty="0">
                <a:solidFill>
                  <a:srgbClr val="3A4060"/>
                </a:solidFill>
                <a:latin typeface="Myriad Pro Light" panose="020B0603030403020204" pitchFamily="34" charset="0"/>
              </a:rPr>
              <a:t>* These slides cover issues which should be presented within a safeguarding training context, by / in consultation with your designated safeguarding / mental health lead</a:t>
            </a:r>
          </a:p>
        </p:txBody>
      </p:sp>
    </p:spTree>
    <p:extLst>
      <p:ext uri="{BB962C8B-B14F-4D97-AF65-F5344CB8AC3E}">
        <p14:creationId xmlns:p14="http://schemas.microsoft.com/office/powerpoint/2010/main" val="1394382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generated with very high confidence">
            <a:extLst>
              <a:ext uri="{FF2B5EF4-FFF2-40B4-BE49-F238E27FC236}">
                <a16:creationId xmlns:a16="http://schemas.microsoft.com/office/drawing/2014/main" id="{DF0F5DA9-FE4E-48E6-A451-92242DA791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7649" y="208933"/>
            <a:ext cx="5692701" cy="4154133"/>
          </a:xfrm>
          <a:prstGeom prst="rect">
            <a:avLst/>
          </a:prstGeom>
        </p:spPr>
      </p:pic>
      <p:pic>
        <p:nvPicPr>
          <p:cNvPr id="7" name="Picture 6" descr="A screenshot of a cell phone&#10;&#10;Description generated with very high confidence">
            <a:extLst>
              <a:ext uri="{FF2B5EF4-FFF2-40B4-BE49-F238E27FC236}">
                <a16:creationId xmlns:a16="http://schemas.microsoft.com/office/drawing/2014/main" id="{9D2C54C3-274C-456E-873F-C60D71A3A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7649" y="208933"/>
            <a:ext cx="5692701" cy="4154133"/>
          </a:xfrm>
          <a:prstGeom prst="rect">
            <a:avLst/>
          </a:prstGeom>
          <a:ln>
            <a:solidFill>
              <a:schemeClr val="tx1"/>
            </a:solidFill>
          </a:ln>
        </p:spPr>
      </p:pic>
    </p:spTree>
    <p:extLst>
      <p:ext uri="{BB962C8B-B14F-4D97-AF65-F5344CB8AC3E}">
        <p14:creationId xmlns:p14="http://schemas.microsoft.com/office/powerpoint/2010/main" val="3259542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generated with very high confidence">
            <a:extLst>
              <a:ext uri="{FF2B5EF4-FFF2-40B4-BE49-F238E27FC236}">
                <a16:creationId xmlns:a16="http://schemas.microsoft.com/office/drawing/2014/main" id="{DF0F5DA9-FE4E-48E6-A451-92242DA791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7649" y="208933"/>
            <a:ext cx="5692701" cy="4154133"/>
          </a:xfrm>
          <a:prstGeom prst="rect">
            <a:avLst/>
          </a:prstGeom>
          <a:ln>
            <a:solidFill>
              <a:schemeClr val="tx1"/>
            </a:solidFill>
          </a:ln>
        </p:spPr>
      </p:pic>
    </p:spTree>
    <p:extLst>
      <p:ext uri="{BB962C8B-B14F-4D97-AF65-F5344CB8AC3E}">
        <p14:creationId xmlns:p14="http://schemas.microsoft.com/office/powerpoint/2010/main" val="752104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generated with very high confidence">
            <a:extLst>
              <a:ext uri="{FF2B5EF4-FFF2-40B4-BE49-F238E27FC236}">
                <a16:creationId xmlns:a16="http://schemas.microsoft.com/office/drawing/2014/main" id="{DF0F5DA9-FE4E-48E6-A451-92242DA791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7649" y="208933"/>
            <a:ext cx="5692701" cy="4154133"/>
          </a:xfrm>
          <a:prstGeom prst="rect">
            <a:avLst/>
          </a:prstGeom>
        </p:spPr>
      </p:pic>
      <p:pic>
        <p:nvPicPr>
          <p:cNvPr id="7" name="Picture 6" descr="A screenshot of a cell phone&#10;&#10;Description generated with very high confidence">
            <a:extLst>
              <a:ext uri="{FF2B5EF4-FFF2-40B4-BE49-F238E27FC236}">
                <a16:creationId xmlns:a16="http://schemas.microsoft.com/office/drawing/2014/main" id="{9D2C54C3-274C-456E-873F-C60D71A3A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7649" y="208933"/>
            <a:ext cx="5692701" cy="4154133"/>
          </a:xfrm>
          <a:prstGeom prst="rect">
            <a:avLst/>
          </a:prstGeom>
        </p:spPr>
      </p:pic>
      <p:pic>
        <p:nvPicPr>
          <p:cNvPr id="8" name="Picture 7" descr="A screenshot of a cell phone&#10;&#10;Description generated with very high confidence">
            <a:extLst>
              <a:ext uri="{FF2B5EF4-FFF2-40B4-BE49-F238E27FC236}">
                <a16:creationId xmlns:a16="http://schemas.microsoft.com/office/drawing/2014/main" id="{6519C860-C7B2-43FA-9048-7577BB2A71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7649" y="208933"/>
            <a:ext cx="5692701" cy="4154133"/>
          </a:xfrm>
          <a:prstGeom prst="rect">
            <a:avLst/>
          </a:prstGeom>
          <a:ln>
            <a:solidFill>
              <a:schemeClr val="tx1"/>
            </a:solidFill>
          </a:ln>
        </p:spPr>
      </p:pic>
    </p:spTree>
    <p:extLst>
      <p:ext uri="{BB962C8B-B14F-4D97-AF65-F5344CB8AC3E}">
        <p14:creationId xmlns:p14="http://schemas.microsoft.com/office/powerpoint/2010/main" val="2381111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A screenshot of a cell phone&#10;&#10;Description generated with very high confidence">
            <a:extLst>
              <a:ext uri="{FF2B5EF4-FFF2-40B4-BE49-F238E27FC236}">
                <a16:creationId xmlns:a16="http://schemas.microsoft.com/office/drawing/2014/main" id="{A49D8973-D30D-4454-AE1D-5D01058249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088" y="1428119"/>
            <a:ext cx="2344746" cy="1711664"/>
          </a:xfrm>
          <a:prstGeom prst="rect">
            <a:avLst/>
          </a:prstGeom>
        </p:spPr>
      </p:pic>
      <p:cxnSp>
        <p:nvCxnSpPr>
          <p:cNvPr id="20" name="Straight Connector 19">
            <a:extLst>
              <a:ext uri="{FF2B5EF4-FFF2-40B4-BE49-F238E27FC236}">
                <a16:creationId xmlns:a16="http://schemas.microsoft.com/office/drawing/2014/main" id="{DCD67800-37AC-4E14-89B0-F79DCB3FB8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777066" y="1049258"/>
            <a:ext cx="0" cy="2473484"/>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13" name="Picture 12" descr="A screenshot of a cell phone&#10;&#10;Description generated with very high confidence">
            <a:extLst>
              <a:ext uri="{FF2B5EF4-FFF2-40B4-BE49-F238E27FC236}">
                <a16:creationId xmlns:a16="http://schemas.microsoft.com/office/drawing/2014/main" id="{1E3D2826-C3C1-4109-8630-42627CEDB5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3784" y="1423197"/>
            <a:ext cx="2358230" cy="1721507"/>
          </a:xfrm>
          <a:prstGeom prst="rect">
            <a:avLst/>
          </a:prstGeom>
        </p:spPr>
      </p:pic>
      <p:cxnSp>
        <p:nvCxnSpPr>
          <p:cNvPr id="22" name="Straight Connector 21">
            <a:extLst>
              <a:ext uri="{FF2B5EF4-FFF2-40B4-BE49-F238E27FC236}">
                <a16:creationId xmlns:a16="http://schemas.microsoft.com/office/drawing/2014/main" id="{20F1788F-A5AE-4188-8274-F7F2E3833E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330613" y="1049258"/>
            <a:ext cx="0" cy="2473484"/>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15" name="Picture 14" descr="A screenshot of a cell phone&#10;&#10;Description generated with very high confidence">
            <a:extLst>
              <a:ext uri="{FF2B5EF4-FFF2-40B4-BE49-F238E27FC236}">
                <a16:creationId xmlns:a16="http://schemas.microsoft.com/office/drawing/2014/main" id="{32742E6E-15C2-4811-843D-AAFFA928E4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1557" y="1428119"/>
            <a:ext cx="2344747" cy="1711665"/>
          </a:xfrm>
          <a:prstGeom prst="rect">
            <a:avLst/>
          </a:prstGeom>
        </p:spPr>
      </p:pic>
      <p:sp>
        <p:nvSpPr>
          <p:cNvPr id="9" name="TextBox 8">
            <a:extLst>
              <a:ext uri="{FF2B5EF4-FFF2-40B4-BE49-F238E27FC236}">
                <a16:creationId xmlns:a16="http://schemas.microsoft.com/office/drawing/2014/main" id="{DD94D5BE-C695-48B6-9C48-5C21D2C3DDEF}"/>
              </a:ext>
            </a:extLst>
          </p:cNvPr>
          <p:cNvSpPr txBox="1"/>
          <p:nvPr/>
        </p:nvSpPr>
        <p:spPr>
          <a:xfrm>
            <a:off x="235129" y="151966"/>
            <a:ext cx="7632963" cy="954107"/>
          </a:xfrm>
          <a:prstGeom prst="rect">
            <a:avLst/>
          </a:prstGeom>
          <a:noFill/>
        </p:spPr>
        <p:txBody>
          <a:bodyPr wrap="square" rtlCol="0">
            <a:spAutoFit/>
          </a:bodyPr>
          <a:lstStyle/>
          <a:p>
            <a:pPr marL="514350" indent="-514350">
              <a:buFont typeface="+mj-lt"/>
              <a:buAutoNum type="arabicPeriod" startAt="12"/>
            </a:pPr>
            <a:r>
              <a:rPr lang="en-GB" sz="2800" dirty="0"/>
              <a:t>What can we do to improve upstanding and reporting to help pupils cope with these issues?</a:t>
            </a:r>
          </a:p>
        </p:txBody>
      </p:sp>
    </p:spTree>
    <p:extLst>
      <p:ext uri="{BB962C8B-B14F-4D97-AF65-F5344CB8AC3E}">
        <p14:creationId xmlns:p14="http://schemas.microsoft.com/office/powerpoint/2010/main" val="3314264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A screenshot of a cell phone&#10;&#10;Description generated with very high confidence">
            <a:extLst>
              <a:ext uri="{FF2B5EF4-FFF2-40B4-BE49-F238E27FC236}">
                <a16:creationId xmlns:a16="http://schemas.microsoft.com/office/drawing/2014/main" id="{BBE0F199-E753-456C-ADE2-C4A149BF22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2268" y="0"/>
            <a:ext cx="4303464" cy="4572000"/>
          </a:xfrm>
          <a:prstGeom prst="rect">
            <a:avLst/>
          </a:prstGeom>
        </p:spPr>
      </p:pic>
      <p:pic>
        <p:nvPicPr>
          <p:cNvPr id="7" name="Picture 6" descr="A screenshot of a cell phone&#10;&#10;Description generated with very high confidence">
            <a:extLst>
              <a:ext uri="{FF2B5EF4-FFF2-40B4-BE49-F238E27FC236}">
                <a16:creationId xmlns:a16="http://schemas.microsoft.com/office/drawing/2014/main" id="{1E5764B5-C2E5-4DB8-A8BB-2EE7F541A4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2268" y="0"/>
            <a:ext cx="4303464" cy="4572000"/>
          </a:xfrm>
          <a:prstGeom prst="rect">
            <a:avLst/>
          </a:prstGeom>
          <a:ln>
            <a:solidFill>
              <a:schemeClr val="tx1"/>
            </a:solidFill>
          </a:ln>
        </p:spPr>
      </p:pic>
    </p:spTree>
    <p:extLst>
      <p:ext uri="{BB962C8B-B14F-4D97-AF65-F5344CB8AC3E}">
        <p14:creationId xmlns:p14="http://schemas.microsoft.com/office/powerpoint/2010/main" val="41038367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A screenshot of a cell phone&#10;&#10;Description generated with very high confidence">
            <a:extLst>
              <a:ext uri="{FF2B5EF4-FFF2-40B4-BE49-F238E27FC236}">
                <a16:creationId xmlns:a16="http://schemas.microsoft.com/office/drawing/2014/main" id="{BBE0F199-E753-456C-ADE2-C4A149BF22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2268" y="0"/>
            <a:ext cx="4303464" cy="4572000"/>
          </a:xfrm>
          <a:prstGeom prst="rect">
            <a:avLst/>
          </a:prstGeom>
          <a:ln>
            <a:solidFill>
              <a:schemeClr val="tx1"/>
            </a:solidFill>
          </a:ln>
        </p:spPr>
      </p:pic>
    </p:spTree>
    <p:extLst>
      <p:ext uri="{BB962C8B-B14F-4D97-AF65-F5344CB8AC3E}">
        <p14:creationId xmlns:p14="http://schemas.microsoft.com/office/powerpoint/2010/main" val="3730573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3"/>
            <a:extLst>
              <a:ext uri="{FF2B5EF4-FFF2-40B4-BE49-F238E27FC236}">
                <a16:creationId xmlns:a16="http://schemas.microsoft.com/office/drawing/2014/main" id="{2B59DD45-C209-4E50-8C36-9FE02721F50F}"/>
              </a:ext>
            </a:extLst>
          </p:cNvPr>
          <p:cNvPicPr>
            <a:picLocks noChangeAspect="1"/>
          </p:cNvPicPr>
          <p:nvPr/>
        </p:nvPicPr>
        <p:blipFill>
          <a:blip r:embed="rId4"/>
          <a:stretch>
            <a:fillRect/>
          </a:stretch>
        </p:blipFill>
        <p:spPr>
          <a:xfrm>
            <a:off x="-2990" y="0"/>
            <a:ext cx="8175666" cy="4583017"/>
          </a:xfrm>
          <a:prstGeom prst="rect">
            <a:avLst/>
          </a:prstGeom>
        </p:spPr>
      </p:pic>
    </p:spTree>
    <p:extLst>
      <p:ext uri="{BB962C8B-B14F-4D97-AF65-F5344CB8AC3E}">
        <p14:creationId xmlns:p14="http://schemas.microsoft.com/office/powerpoint/2010/main" val="1510461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book, text&#10;&#10;Description generated with very high confidence">
            <a:extLst>
              <a:ext uri="{FF2B5EF4-FFF2-40B4-BE49-F238E27FC236}">
                <a16:creationId xmlns:a16="http://schemas.microsoft.com/office/drawing/2014/main" id="{9FCEE7C8-D98E-43A9-861C-03C169289C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00267">
            <a:off x="412373" y="258878"/>
            <a:ext cx="2866170" cy="4054243"/>
          </a:xfrm>
          <a:prstGeom prst="rect">
            <a:avLst/>
          </a:prstGeom>
          <a:ln>
            <a:noFill/>
          </a:ln>
          <a:effectLst>
            <a:outerShdw blurRad="190500" algn="tl" rotWithShape="0">
              <a:srgbClr val="000000">
                <a:alpha val="70000"/>
              </a:srgbClr>
            </a:outerShdw>
          </a:effectLst>
        </p:spPr>
      </p:pic>
      <p:sp>
        <p:nvSpPr>
          <p:cNvPr id="4" name="TextBox 3">
            <a:extLst>
              <a:ext uri="{FF2B5EF4-FFF2-40B4-BE49-F238E27FC236}">
                <a16:creationId xmlns:a16="http://schemas.microsoft.com/office/drawing/2014/main" id="{A9EEF566-3E63-4306-B4E4-B5A2B8DE23D6}"/>
              </a:ext>
            </a:extLst>
          </p:cNvPr>
          <p:cNvSpPr txBox="1"/>
          <p:nvPr/>
        </p:nvSpPr>
        <p:spPr>
          <a:xfrm>
            <a:off x="3289196" y="1624279"/>
            <a:ext cx="4572110" cy="1631216"/>
          </a:xfrm>
          <a:prstGeom prst="rect">
            <a:avLst/>
          </a:prstGeom>
          <a:noFill/>
        </p:spPr>
        <p:txBody>
          <a:bodyPr wrap="square" rtlCol="0">
            <a:spAutoFit/>
          </a:bodyPr>
          <a:lstStyle/>
          <a:p>
            <a:pPr algn="ctr"/>
            <a:r>
              <a:rPr lang="en-US" sz="2000" dirty="0"/>
              <a:t>Hopes &amp; Streams report </a:t>
            </a:r>
            <a:r>
              <a:rPr lang="en-US" sz="2000" dirty="0">
                <a:hlinkClick r:id="rId4"/>
              </a:rPr>
              <a:t>pupilsurvey.lgfl.net</a:t>
            </a:r>
            <a:endParaRPr lang="en-US" sz="2000" dirty="0"/>
          </a:p>
          <a:p>
            <a:pPr algn="ctr"/>
            <a:r>
              <a:rPr lang="en-US" sz="2000" dirty="0"/>
              <a:t>Online safety / safeguarding</a:t>
            </a:r>
          </a:p>
          <a:p>
            <a:pPr algn="ctr"/>
            <a:r>
              <a:rPr lang="en-US" sz="2000" dirty="0"/>
              <a:t>resources &amp; signposting: </a:t>
            </a:r>
            <a:r>
              <a:rPr lang="en-US" sz="2000" dirty="0">
                <a:hlinkClick r:id="rId5"/>
              </a:rPr>
              <a:t>saferesources.lgfl.net </a:t>
            </a:r>
            <a:endParaRPr lang="en-US" sz="2000" dirty="0"/>
          </a:p>
        </p:txBody>
      </p:sp>
    </p:spTree>
    <p:extLst>
      <p:ext uri="{BB962C8B-B14F-4D97-AF65-F5344CB8AC3E}">
        <p14:creationId xmlns:p14="http://schemas.microsoft.com/office/powerpoint/2010/main" val="946337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1AC1840-908B-4878-91C8-C43EB7A3A731}"/>
              </a:ext>
            </a:extLst>
          </p:cNvPr>
          <p:cNvSpPr/>
          <p:nvPr/>
        </p:nvSpPr>
        <p:spPr>
          <a:xfrm>
            <a:off x="248194" y="810458"/>
            <a:ext cx="7631612" cy="3139321"/>
          </a:xfrm>
          <a:prstGeom prst="rect">
            <a:avLst/>
          </a:prstGeom>
        </p:spPr>
        <p:txBody>
          <a:bodyPr wrap="square">
            <a:spAutoFit/>
          </a:bodyPr>
          <a:lstStyle/>
          <a:p>
            <a:pPr algn="ctr"/>
            <a:r>
              <a:rPr lang="en-US" sz="1800" dirty="0">
                <a:solidFill>
                  <a:schemeClr val="tx1"/>
                </a:solidFill>
                <a:latin typeface="+mn-lt"/>
              </a:rPr>
              <a:t>Feel free to edit this PowerPoint to meet the needs of your school staff but please do not try to edit the graphics or remove the brand logos or weblinks.</a:t>
            </a:r>
          </a:p>
          <a:p>
            <a:pPr algn="ctr"/>
            <a:endParaRPr lang="en-US" sz="1800" dirty="0">
              <a:solidFill>
                <a:schemeClr val="tx1"/>
              </a:solidFill>
              <a:latin typeface="+mn-lt"/>
            </a:endParaRPr>
          </a:p>
          <a:p>
            <a:pPr algn="ctr"/>
            <a:r>
              <a:rPr lang="en-US" sz="1800" dirty="0">
                <a:solidFill>
                  <a:schemeClr val="tx1"/>
                </a:solidFill>
                <a:latin typeface="+mn-lt"/>
              </a:rPr>
              <a:t>We would love to hear how you use this / if it’s useful, how we can improve it and what else we can do to support you – get in touch with @</a:t>
            </a:r>
            <a:r>
              <a:rPr lang="en-US" sz="1800" dirty="0" err="1">
                <a:solidFill>
                  <a:schemeClr val="tx1"/>
                </a:solidFill>
                <a:latin typeface="+mn-lt"/>
              </a:rPr>
              <a:t>LGfLDigiSafe</a:t>
            </a:r>
            <a:r>
              <a:rPr lang="en-US" sz="1800" dirty="0">
                <a:solidFill>
                  <a:schemeClr val="tx1"/>
                </a:solidFill>
                <a:latin typeface="+mn-lt"/>
              </a:rPr>
              <a:t> on </a:t>
            </a:r>
            <a:r>
              <a:rPr lang="en-GB" sz="1800" u="sng" kern="1200" dirty="0">
                <a:solidFill>
                  <a:schemeClr val="tx1"/>
                </a:solidFill>
                <a:latin typeface="+mn-lt"/>
                <a:ea typeface="+mn-ea"/>
                <a:cs typeface="+mn-cs"/>
                <a:hlinkClick r:id="rId3"/>
              </a:rPr>
              <a:t>Facebook</a:t>
            </a:r>
            <a:r>
              <a:rPr lang="en-GB" sz="1800" kern="1200" dirty="0">
                <a:solidFill>
                  <a:schemeClr val="tx1"/>
                </a:solidFill>
                <a:latin typeface="+mn-lt"/>
                <a:ea typeface="+mn-ea"/>
                <a:cs typeface="+mn-cs"/>
              </a:rPr>
              <a:t> or </a:t>
            </a:r>
            <a:r>
              <a:rPr lang="en-GB" sz="1800" u="sng" kern="1200" dirty="0">
                <a:solidFill>
                  <a:schemeClr val="tx1"/>
                </a:solidFill>
                <a:latin typeface="+mn-lt"/>
                <a:ea typeface="+mn-ea"/>
                <a:cs typeface="+mn-cs"/>
                <a:hlinkClick r:id="rId4"/>
              </a:rPr>
              <a:t>Twitter</a:t>
            </a:r>
            <a:endParaRPr lang="en-GB" sz="1800" u="sng" kern="1200" dirty="0">
              <a:solidFill>
                <a:schemeClr val="tx1"/>
              </a:solidFill>
              <a:latin typeface="+mn-lt"/>
              <a:ea typeface="+mn-ea"/>
              <a:cs typeface="+mn-cs"/>
            </a:endParaRPr>
          </a:p>
          <a:p>
            <a:pPr algn="ctr"/>
            <a:endParaRPr lang="en-GB" u="sng" dirty="0"/>
          </a:p>
          <a:p>
            <a:pPr algn="ctr"/>
            <a:r>
              <a:rPr lang="en-GB" sz="1800" u="sng" kern="1200" dirty="0">
                <a:solidFill>
                  <a:schemeClr val="tx1"/>
                </a:solidFill>
                <a:latin typeface="+mn-lt"/>
                <a:ea typeface="+mn-ea"/>
                <a:cs typeface="+mn-cs"/>
              </a:rPr>
              <a:t>NB: There are notes on each slide – including this one – to help the presenter.</a:t>
            </a:r>
          </a:p>
          <a:p>
            <a:pPr algn="ctr"/>
            <a:endParaRPr lang="en-US" sz="1800" dirty="0">
              <a:solidFill>
                <a:schemeClr val="tx1"/>
              </a:solidFill>
              <a:latin typeface="+mn-lt"/>
            </a:endParaRPr>
          </a:p>
          <a:p>
            <a:pPr algn="ctr"/>
            <a:r>
              <a:rPr lang="en-US" sz="1800" dirty="0">
                <a:solidFill>
                  <a:schemeClr val="tx1"/>
                </a:solidFill>
                <a:latin typeface="+mn-lt"/>
              </a:rPr>
              <a:t>Hopes &amp; Streams report: </a:t>
            </a:r>
            <a:r>
              <a:rPr lang="en-US" sz="1800" dirty="0">
                <a:solidFill>
                  <a:schemeClr val="tx1"/>
                </a:solidFill>
                <a:latin typeface="+mn-lt"/>
                <a:hlinkClick r:id="rId5"/>
              </a:rPr>
              <a:t>pupilsurvey.lgfl.net</a:t>
            </a:r>
            <a:endParaRPr lang="en-US" sz="1800" dirty="0">
              <a:solidFill>
                <a:schemeClr val="tx1"/>
              </a:solidFill>
              <a:latin typeface="+mn-lt"/>
            </a:endParaRPr>
          </a:p>
          <a:p>
            <a:pPr algn="ctr"/>
            <a:r>
              <a:rPr lang="en-US" sz="1800" dirty="0">
                <a:solidFill>
                  <a:schemeClr val="tx1"/>
                </a:solidFill>
                <a:latin typeface="+mn-lt"/>
              </a:rPr>
              <a:t>Online safety / safeguarding resources &amp; signposting: </a:t>
            </a:r>
            <a:r>
              <a:rPr lang="en-US" sz="1800" dirty="0">
                <a:solidFill>
                  <a:schemeClr val="tx1"/>
                </a:solidFill>
                <a:latin typeface="+mn-lt"/>
                <a:hlinkClick r:id="rId6"/>
              </a:rPr>
              <a:t>saferesources.lgfl.net </a:t>
            </a:r>
            <a:endParaRPr lang="en-US" sz="1800" dirty="0">
              <a:solidFill>
                <a:schemeClr val="tx1"/>
              </a:solidFill>
              <a:latin typeface="+mn-lt"/>
            </a:endParaRPr>
          </a:p>
        </p:txBody>
      </p:sp>
    </p:spTree>
    <p:extLst>
      <p:ext uri="{BB962C8B-B14F-4D97-AF65-F5344CB8AC3E}">
        <p14:creationId xmlns:p14="http://schemas.microsoft.com/office/powerpoint/2010/main" val="1505337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top Sign, Traffic Sign, Stop, Octagon Sign, Sign, Halt">
            <a:extLst>
              <a:ext uri="{FF2B5EF4-FFF2-40B4-BE49-F238E27FC236}">
                <a16:creationId xmlns:a16="http://schemas.microsoft.com/office/drawing/2014/main" id="{BB6BC346-7F68-4247-AF53-5EA506EABE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0"/>
            <a:ext cx="4457700" cy="4572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908232B-D368-4DD4-8A8A-F424D02C0C78}"/>
              </a:ext>
            </a:extLst>
          </p:cNvPr>
          <p:cNvSpPr txBox="1"/>
          <p:nvPr/>
        </p:nvSpPr>
        <p:spPr>
          <a:xfrm>
            <a:off x="127000" y="4258733"/>
            <a:ext cx="2751666" cy="246221"/>
          </a:xfrm>
          <a:prstGeom prst="rect">
            <a:avLst/>
          </a:prstGeom>
          <a:noFill/>
        </p:spPr>
        <p:txBody>
          <a:bodyPr wrap="square" rtlCol="0">
            <a:spAutoFit/>
          </a:bodyPr>
          <a:lstStyle/>
          <a:p>
            <a:r>
              <a:rPr lang="en-GB" sz="1000" dirty="0"/>
              <a:t>Presenter –see slide notes</a:t>
            </a:r>
          </a:p>
        </p:txBody>
      </p:sp>
    </p:spTree>
    <p:extLst>
      <p:ext uri="{BB962C8B-B14F-4D97-AF65-F5344CB8AC3E}">
        <p14:creationId xmlns:p14="http://schemas.microsoft.com/office/powerpoint/2010/main" val="3591525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generated with very high confidence">
            <a:extLst>
              <a:ext uri="{FF2B5EF4-FFF2-40B4-BE49-F238E27FC236}">
                <a16:creationId xmlns:a16="http://schemas.microsoft.com/office/drawing/2014/main" id="{0D1F0362-4ACF-47CA-80C4-036FED68B4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197" y="188824"/>
            <a:ext cx="3856804" cy="4208544"/>
          </a:xfrm>
          <a:prstGeom prst="rect">
            <a:avLst/>
          </a:prstGeom>
          <a:ln>
            <a:solidFill>
              <a:schemeClr val="tx1"/>
            </a:solidFill>
          </a:ln>
        </p:spPr>
      </p:pic>
      <p:sp>
        <p:nvSpPr>
          <p:cNvPr id="2" name="Rectangle 1">
            <a:extLst>
              <a:ext uri="{FF2B5EF4-FFF2-40B4-BE49-F238E27FC236}">
                <a16:creationId xmlns:a16="http://schemas.microsoft.com/office/drawing/2014/main" id="{222435B1-7EB0-48B5-B107-BB22DD3B71BB}"/>
              </a:ext>
            </a:extLst>
          </p:cNvPr>
          <p:cNvSpPr/>
          <p:nvPr/>
        </p:nvSpPr>
        <p:spPr>
          <a:xfrm>
            <a:off x="2620909" y="921071"/>
            <a:ext cx="268205" cy="300445"/>
          </a:xfrm>
          <a:prstGeom prst="rect">
            <a:avLst/>
          </a:prstGeom>
          <a:pattFill prst="lgCheck">
            <a:fgClr>
              <a:srgbClr val="FF0000"/>
            </a:fgClr>
            <a:bgClr>
              <a:schemeClr val="bg1"/>
            </a:bgClr>
          </a:patt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A7B5920B-080D-4AD3-81D9-DB34E0D5DCC1}"/>
              </a:ext>
            </a:extLst>
          </p:cNvPr>
          <p:cNvSpPr txBox="1"/>
          <p:nvPr/>
        </p:nvSpPr>
        <p:spPr>
          <a:xfrm>
            <a:off x="-1624694" y="25329"/>
            <a:ext cx="1428752" cy="4524315"/>
          </a:xfrm>
          <a:prstGeom prst="rect">
            <a:avLst/>
          </a:prstGeom>
          <a:solidFill>
            <a:schemeClr val="accent4">
              <a:lumMod val="60000"/>
              <a:lumOff val="40000"/>
            </a:schemeClr>
          </a:solidFill>
        </p:spPr>
        <p:txBody>
          <a:bodyPr wrap="square" rtlCol="0">
            <a:spAutoFit/>
          </a:bodyPr>
          <a:lstStyle/>
          <a:p>
            <a:r>
              <a:rPr lang="en-GB" sz="1600" dirty="0">
                <a:solidFill>
                  <a:srgbClr val="FF0000"/>
                </a:solidFill>
              </a:rPr>
              <a:t>NB: This PPT includes animations; you need to play it to see it in action – e.g. questions appear one by one and the blanked out figures appear as you click through. This message will not appear when you run the presentation.</a:t>
            </a:r>
          </a:p>
        </p:txBody>
      </p:sp>
      <p:sp>
        <p:nvSpPr>
          <p:cNvPr id="12" name="TextBox 11">
            <a:extLst>
              <a:ext uri="{FF2B5EF4-FFF2-40B4-BE49-F238E27FC236}">
                <a16:creationId xmlns:a16="http://schemas.microsoft.com/office/drawing/2014/main" id="{B8B0B302-D407-422B-82CC-45B0E62F324C}"/>
              </a:ext>
            </a:extLst>
          </p:cNvPr>
          <p:cNvSpPr txBox="1"/>
          <p:nvPr/>
        </p:nvSpPr>
        <p:spPr>
          <a:xfrm>
            <a:off x="8329203" y="192377"/>
            <a:ext cx="1428751" cy="2862322"/>
          </a:xfrm>
          <a:prstGeom prst="rect">
            <a:avLst/>
          </a:prstGeom>
          <a:solidFill>
            <a:schemeClr val="accent4">
              <a:lumMod val="60000"/>
              <a:lumOff val="40000"/>
            </a:schemeClr>
          </a:solidFill>
        </p:spPr>
        <p:txBody>
          <a:bodyPr wrap="square" rtlCol="0">
            <a:spAutoFit/>
          </a:bodyPr>
          <a:lstStyle/>
          <a:p>
            <a:r>
              <a:rPr lang="en-GB" dirty="0">
                <a:solidFill>
                  <a:srgbClr val="FF0000"/>
                </a:solidFill>
              </a:rPr>
              <a:t>Make sure you have the notes section visible as answers and suggestions are there for the person leading the inset.</a:t>
            </a:r>
          </a:p>
        </p:txBody>
      </p:sp>
      <p:sp>
        <p:nvSpPr>
          <p:cNvPr id="11" name="TextBox 10">
            <a:extLst>
              <a:ext uri="{FF2B5EF4-FFF2-40B4-BE49-F238E27FC236}">
                <a16:creationId xmlns:a16="http://schemas.microsoft.com/office/drawing/2014/main" id="{55CCD962-B74B-48B6-973E-03B86C271E9E}"/>
              </a:ext>
            </a:extLst>
          </p:cNvPr>
          <p:cNvSpPr txBox="1"/>
          <p:nvPr/>
        </p:nvSpPr>
        <p:spPr>
          <a:xfrm>
            <a:off x="4064000" y="188823"/>
            <a:ext cx="3856803" cy="3108543"/>
          </a:xfrm>
          <a:prstGeom prst="rect">
            <a:avLst/>
          </a:prstGeom>
          <a:noFill/>
        </p:spPr>
        <p:txBody>
          <a:bodyPr wrap="square" rtlCol="0">
            <a:spAutoFit/>
          </a:bodyPr>
          <a:lstStyle/>
          <a:p>
            <a:pPr marL="514350" indent="-514350" defTabSz="179388">
              <a:buFont typeface="+mj-lt"/>
              <a:buAutoNum type="arabicPeriod"/>
            </a:pPr>
            <a:r>
              <a:rPr lang="en-GB" sz="2800" dirty="0"/>
              <a:t>What might the ‘something’ they have seen be? An image, or text or…?</a:t>
            </a:r>
          </a:p>
          <a:p>
            <a:pPr marL="514350" indent="-514350" defTabSz="179388">
              <a:buFont typeface="+mj-lt"/>
              <a:buAutoNum type="arabicPeriod"/>
            </a:pPr>
            <a:r>
              <a:rPr lang="en-GB" sz="2800" dirty="0"/>
              <a:t>What do you think the missing number is? Discuss in pairs.</a:t>
            </a:r>
          </a:p>
        </p:txBody>
      </p:sp>
    </p:spTree>
    <p:extLst>
      <p:ext uri="{BB962C8B-B14F-4D97-AF65-F5344CB8AC3E}">
        <p14:creationId xmlns:p14="http://schemas.microsoft.com/office/powerpoint/2010/main" val="2050900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generated with very high confidence">
            <a:extLst>
              <a:ext uri="{FF2B5EF4-FFF2-40B4-BE49-F238E27FC236}">
                <a16:creationId xmlns:a16="http://schemas.microsoft.com/office/drawing/2014/main" id="{0D1F0362-4ACF-47CA-80C4-036FED68B4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9362" y="188824"/>
            <a:ext cx="3856804" cy="4208544"/>
          </a:xfrm>
          <a:prstGeom prst="rect">
            <a:avLst/>
          </a:prstGeom>
          <a:ln>
            <a:solidFill>
              <a:schemeClr val="tx1"/>
            </a:solidFill>
          </a:ln>
        </p:spPr>
      </p:pic>
      <p:sp>
        <p:nvSpPr>
          <p:cNvPr id="11" name="TextBox 10">
            <a:extLst>
              <a:ext uri="{FF2B5EF4-FFF2-40B4-BE49-F238E27FC236}">
                <a16:creationId xmlns:a16="http://schemas.microsoft.com/office/drawing/2014/main" id="{55CCD962-B74B-48B6-973E-03B86C271E9E}"/>
              </a:ext>
            </a:extLst>
          </p:cNvPr>
          <p:cNvSpPr txBox="1"/>
          <p:nvPr/>
        </p:nvSpPr>
        <p:spPr>
          <a:xfrm>
            <a:off x="114571" y="188823"/>
            <a:ext cx="3856803" cy="3539430"/>
          </a:xfrm>
          <a:prstGeom prst="rect">
            <a:avLst/>
          </a:prstGeom>
          <a:noFill/>
        </p:spPr>
        <p:txBody>
          <a:bodyPr wrap="square" rtlCol="0">
            <a:spAutoFit/>
          </a:bodyPr>
          <a:lstStyle/>
          <a:p>
            <a:pPr marL="514350" indent="-514350" defTabSz="179388">
              <a:buFont typeface="+mj-lt"/>
              <a:buAutoNum type="arabicPeriod" startAt="3"/>
            </a:pPr>
            <a:r>
              <a:rPr lang="en-GB" sz="2800" dirty="0"/>
              <a:t>Does the number surprise you? Why?</a:t>
            </a:r>
          </a:p>
          <a:p>
            <a:pPr marL="514350" indent="-514350" defTabSz="179388">
              <a:buFont typeface="+mj-lt"/>
              <a:buAutoNum type="arabicPeriod" startAt="3"/>
            </a:pPr>
            <a:r>
              <a:rPr lang="en-GB" sz="2800" dirty="0"/>
              <a:t>Is this more of a secondary problem than a primary one?</a:t>
            </a:r>
          </a:p>
          <a:p>
            <a:pPr marL="514350" indent="-514350" defTabSz="179388">
              <a:buFont typeface="+mj-lt"/>
              <a:buAutoNum type="arabicPeriod" startAt="3"/>
            </a:pPr>
            <a:r>
              <a:rPr lang="en-GB" sz="2800" dirty="0"/>
              <a:t>What about a ‘girls problem’ or a ‘boys problem’?</a:t>
            </a:r>
          </a:p>
        </p:txBody>
      </p:sp>
    </p:spTree>
    <p:extLst>
      <p:ext uri="{BB962C8B-B14F-4D97-AF65-F5344CB8AC3E}">
        <p14:creationId xmlns:p14="http://schemas.microsoft.com/office/powerpoint/2010/main" val="1226473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generated with very high confidence">
            <a:extLst>
              <a:ext uri="{FF2B5EF4-FFF2-40B4-BE49-F238E27FC236}">
                <a16:creationId xmlns:a16="http://schemas.microsoft.com/office/drawing/2014/main" id="{1417FDFD-04AF-41A8-91CB-35C9B0976C32}"/>
              </a:ext>
            </a:extLst>
          </p:cNvPr>
          <p:cNvPicPr>
            <a:picLocks noChangeAspect="1"/>
          </p:cNvPicPr>
          <p:nvPr/>
        </p:nvPicPr>
        <p:blipFill rotWithShape="1">
          <a:blip r:embed="rId3">
            <a:extLst>
              <a:ext uri="{28A0092B-C50C-407E-A947-70E740481C1C}">
                <a14:useLocalDpi xmlns:a14="http://schemas.microsoft.com/office/drawing/2010/main" val="0"/>
              </a:ext>
            </a:extLst>
          </a:blip>
          <a:srcRect r="2137"/>
          <a:stretch/>
        </p:blipFill>
        <p:spPr>
          <a:xfrm>
            <a:off x="-75328" y="627434"/>
            <a:ext cx="4448546" cy="3317131"/>
          </a:xfrm>
          <a:prstGeom prst="rect">
            <a:avLst/>
          </a:prstGeom>
        </p:spPr>
      </p:pic>
      <p:sp>
        <p:nvSpPr>
          <p:cNvPr id="10" name="TextBox 9">
            <a:extLst>
              <a:ext uri="{FF2B5EF4-FFF2-40B4-BE49-F238E27FC236}">
                <a16:creationId xmlns:a16="http://schemas.microsoft.com/office/drawing/2014/main" id="{49DD7620-DF56-4D40-A38C-48E9FD32B4CA}"/>
              </a:ext>
            </a:extLst>
          </p:cNvPr>
          <p:cNvSpPr txBox="1"/>
          <p:nvPr/>
        </p:nvSpPr>
        <p:spPr>
          <a:xfrm>
            <a:off x="4422859" y="218343"/>
            <a:ext cx="3679824" cy="3970318"/>
          </a:xfrm>
          <a:prstGeom prst="rect">
            <a:avLst/>
          </a:prstGeom>
          <a:noFill/>
        </p:spPr>
        <p:txBody>
          <a:bodyPr wrap="square" rtlCol="0">
            <a:spAutoFit/>
          </a:bodyPr>
          <a:lstStyle/>
          <a:p>
            <a:pPr marL="514350" indent="-514350">
              <a:buFont typeface="+mj-lt"/>
              <a:buAutoNum type="arabicPeriod" startAt="6"/>
            </a:pPr>
            <a:r>
              <a:rPr lang="en-GB" sz="2800" dirty="0"/>
              <a:t>If someone said “Go kill yourself?” in the playground, it would be upsetting? Why might it be worse via technology?</a:t>
            </a:r>
          </a:p>
          <a:p>
            <a:pPr marL="514350" indent="-514350">
              <a:buFont typeface="+mj-lt"/>
              <a:buAutoNum type="arabicPeriod" startAt="6"/>
            </a:pPr>
            <a:r>
              <a:rPr lang="en-GB" sz="2800" dirty="0"/>
              <a:t>As if this isn’t bad enough, how might this quote end?</a:t>
            </a:r>
          </a:p>
        </p:txBody>
      </p:sp>
      <p:grpSp>
        <p:nvGrpSpPr>
          <p:cNvPr id="4" name="Group 3">
            <a:extLst>
              <a:ext uri="{FF2B5EF4-FFF2-40B4-BE49-F238E27FC236}">
                <a16:creationId xmlns:a16="http://schemas.microsoft.com/office/drawing/2014/main" id="{DA78D3B7-6F38-4F4D-88E1-1E21FDA9A090}"/>
              </a:ext>
            </a:extLst>
          </p:cNvPr>
          <p:cNvGrpSpPr/>
          <p:nvPr/>
        </p:nvGrpSpPr>
        <p:grpSpPr>
          <a:xfrm>
            <a:off x="670958" y="1310178"/>
            <a:ext cx="3073941" cy="645083"/>
            <a:chOff x="321014" y="1426908"/>
            <a:chExt cx="3073941" cy="645083"/>
          </a:xfrm>
        </p:grpSpPr>
        <p:sp>
          <p:nvSpPr>
            <p:cNvPr id="6" name="Rectangle 5">
              <a:extLst>
                <a:ext uri="{FF2B5EF4-FFF2-40B4-BE49-F238E27FC236}">
                  <a16:creationId xmlns:a16="http://schemas.microsoft.com/office/drawing/2014/main" id="{C034CC7E-3DCA-4303-85C9-280571DC7F9E}"/>
                </a:ext>
              </a:extLst>
            </p:cNvPr>
            <p:cNvSpPr/>
            <p:nvPr/>
          </p:nvSpPr>
          <p:spPr>
            <a:xfrm>
              <a:off x="1486893" y="1426908"/>
              <a:ext cx="1908062" cy="645083"/>
            </a:xfrm>
            <a:prstGeom prst="rect">
              <a:avLst/>
            </a:prstGeom>
            <a:pattFill prst="lgCheck">
              <a:fgClr>
                <a:srgbClr val="FF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0A0B0A42-EA41-452F-96FB-732A7ACB028A}"/>
                </a:ext>
              </a:extLst>
            </p:cNvPr>
            <p:cNvSpPr/>
            <p:nvPr/>
          </p:nvSpPr>
          <p:spPr>
            <a:xfrm>
              <a:off x="321014" y="1650644"/>
              <a:ext cx="2283918" cy="421347"/>
            </a:xfrm>
            <a:prstGeom prst="rect">
              <a:avLst/>
            </a:prstGeom>
            <a:pattFill prst="lgCheck">
              <a:fgClr>
                <a:srgbClr val="FF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701776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cell phone&#10;&#10;Description generated with very high confidence">
            <a:extLst>
              <a:ext uri="{FF2B5EF4-FFF2-40B4-BE49-F238E27FC236}">
                <a16:creationId xmlns:a16="http://schemas.microsoft.com/office/drawing/2014/main" id="{005F5835-9DB1-4D6F-BC62-B064A0E23099}"/>
              </a:ext>
            </a:extLst>
          </p:cNvPr>
          <p:cNvPicPr>
            <a:picLocks noChangeAspect="1"/>
          </p:cNvPicPr>
          <p:nvPr/>
        </p:nvPicPr>
        <p:blipFill rotWithShape="1">
          <a:blip r:embed="rId3">
            <a:extLst>
              <a:ext uri="{28A0092B-C50C-407E-A947-70E740481C1C}">
                <a14:useLocalDpi xmlns:a14="http://schemas.microsoft.com/office/drawing/2010/main" val="0"/>
              </a:ext>
            </a:extLst>
          </a:blip>
          <a:srcRect r="2137"/>
          <a:stretch/>
        </p:blipFill>
        <p:spPr>
          <a:xfrm>
            <a:off x="-75328" y="627434"/>
            <a:ext cx="4448546" cy="3317131"/>
          </a:xfrm>
          <a:prstGeom prst="rect">
            <a:avLst/>
          </a:prstGeom>
        </p:spPr>
      </p:pic>
      <p:sp>
        <p:nvSpPr>
          <p:cNvPr id="10" name="TextBox 9">
            <a:extLst>
              <a:ext uri="{FF2B5EF4-FFF2-40B4-BE49-F238E27FC236}">
                <a16:creationId xmlns:a16="http://schemas.microsoft.com/office/drawing/2014/main" id="{49DD7620-DF56-4D40-A38C-48E9FD32B4CA}"/>
              </a:ext>
            </a:extLst>
          </p:cNvPr>
          <p:cNvSpPr txBox="1"/>
          <p:nvPr/>
        </p:nvSpPr>
        <p:spPr>
          <a:xfrm>
            <a:off x="4325391" y="218343"/>
            <a:ext cx="3856804" cy="4401205"/>
          </a:xfrm>
          <a:prstGeom prst="rect">
            <a:avLst/>
          </a:prstGeom>
          <a:noFill/>
        </p:spPr>
        <p:txBody>
          <a:bodyPr wrap="square" rtlCol="0">
            <a:spAutoFit/>
          </a:bodyPr>
          <a:lstStyle/>
          <a:p>
            <a:pPr marL="514350" indent="-514350">
              <a:buFont typeface="+mj-lt"/>
              <a:buAutoNum type="arabicPeriod" startAt="8"/>
            </a:pPr>
            <a:r>
              <a:rPr lang="en-GB" sz="2800" dirty="0"/>
              <a:t>Would this happen with our pupils?</a:t>
            </a:r>
          </a:p>
          <a:p>
            <a:pPr marL="514350" indent="-514350">
              <a:buFont typeface="+mj-lt"/>
              <a:buAutoNum type="arabicPeriod" startAt="8"/>
            </a:pPr>
            <a:r>
              <a:rPr lang="en-GB" sz="2800" dirty="0"/>
              <a:t>Would the pupils/ students you teach be likely to tell someone at home/ school if they were sent this?</a:t>
            </a:r>
          </a:p>
          <a:p>
            <a:pPr marL="514350" indent="-514350">
              <a:buFont typeface="+mj-lt"/>
              <a:buAutoNum type="arabicPeriod" startAt="8"/>
            </a:pPr>
            <a:r>
              <a:rPr lang="en-GB" sz="2800" dirty="0"/>
              <a:t>What would you do if you were told this?</a:t>
            </a:r>
          </a:p>
        </p:txBody>
      </p:sp>
    </p:spTree>
    <p:extLst>
      <p:ext uri="{BB962C8B-B14F-4D97-AF65-F5344CB8AC3E}">
        <p14:creationId xmlns:p14="http://schemas.microsoft.com/office/powerpoint/2010/main" val="287294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E458050-34A9-4E67-A019-9772417335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6966" y="185599"/>
            <a:ext cx="3954067" cy="4200801"/>
          </a:xfrm>
          <a:prstGeom prst="rect">
            <a:avLst/>
          </a:prstGeom>
          <a:ln>
            <a:solidFill>
              <a:schemeClr val="tx1"/>
            </a:solidFill>
          </a:ln>
        </p:spPr>
      </p:pic>
    </p:spTree>
    <p:extLst>
      <p:ext uri="{BB962C8B-B14F-4D97-AF65-F5344CB8AC3E}">
        <p14:creationId xmlns:p14="http://schemas.microsoft.com/office/powerpoint/2010/main" val="869442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75D09D-7BC6-4015-81D6-BB5A6F131D89}"/>
              </a:ext>
            </a:extLst>
          </p:cNvPr>
          <p:cNvSpPr txBox="1"/>
          <p:nvPr/>
        </p:nvSpPr>
        <p:spPr>
          <a:xfrm>
            <a:off x="235129" y="1162615"/>
            <a:ext cx="7632963" cy="2246769"/>
          </a:xfrm>
          <a:prstGeom prst="rect">
            <a:avLst/>
          </a:prstGeom>
          <a:noFill/>
        </p:spPr>
        <p:txBody>
          <a:bodyPr wrap="square" rtlCol="0">
            <a:spAutoFit/>
          </a:bodyPr>
          <a:lstStyle/>
          <a:p>
            <a:pPr marL="514350" indent="-514350">
              <a:buFont typeface="+mj-lt"/>
              <a:buAutoNum type="arabicPeriod" startAt="12"/>
            </a:pPr>
            <a:r>
              <a:rPr lang="en-GB" sz="2800" dirty="0"/>
              <a:t>Today we have focussed on some of the bad things, but it’s not all doom and gloom. There were many positives – what do you think pupils love about their online lives relating to mental health and self harm?</a:t>
            </a:r>
          </a:p>
        </p:txBody>
      </p:sp>
    </p:spTree>
    <p:extLst>
      <p:ext uri="{BB962C8B-B14F-4D97-AF65-F5344CB8AC3E}">
        <p14:creationId xmlns:p14="http://schemas.microsoft.com/office/powerpoint/2010/main" val="3568152394"/>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TotalTime>
  <Words>2112</Words>
  <Application>Microsoft Office PowerPoint</Application>
  <PresentationFormat>Custom</PresentationFormat>
  <Paragraphs>85</Paragraphs>
  <Slides>17</Slides>
  <Notes>13</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Myriad Pro Light</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Bentley</dc:creator>
  <cp:lastModifiedBy>Mark Bentley</cp:lastModifiedBy>
  <cp:revision>14</cp:revision>
  <dcterms:created xsi:type="dcterms:W3CDTF">2018-08-28T10:31:45Z</dcterms:created>
  <dcterms:modified xsi:type="dcterms:W3CDTF">2018-08-29T13:48:35Z</dcterms:modified>
</cp:coreProperties>
</file>